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9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‹#›</a:t>
            </a:fld>
            <a:endParaRPr spc="6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‹#›</a:t>
            </a:fld>
            <a:endParaRPr spc="6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‹#›</a:t>
            </a:fld>
            <a:endParaRPr spc="6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‹#›</a:t>
            </a:fld>
            <a:endParaRPr spc="6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‹#›</a:t>
            </a:fld>
            <a:endParaRPr spc="6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2630" y="299338"/>
            <a:ext cx="10474325" cy="1071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10351" y="1467802"/>
            <a:ext cx="5259705" cy="221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544" y="6106541"/>
            <a:ext cx="332740" cy="259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‹#›</a:t>
            </a:fld>
            <a:endParaRPr spc="6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rollosEMH/IBM-Data-Science-Capstone-SpaceX/blob/main/Week%201/labs-jupyter-spacex-Data%20wrangling.ipynb" TargetMode="External"/><Relationship Id="rId2" Type="http://schemas.openxmlformats.org/officeDocument/2006/relationships/hyperlink" Target="https://github.com/sumitsudalkar/IBM-Data-Science-Capstone-Project/blob/main/Week%201/labs-jupyter-spacex-Data%20wrangling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umitsudalkar/IBM-Data-Science-Capstone-Project/blob/main/Week%202/jupyter-labs-eda-dataviz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mitsudalkar/IBM-Data-Science-Capstone-Project/blob/main/Week%202/jupyter-labs-eda-sql-coursera_sqllite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mitsudalkar/IBM-Data-Science-Capstone-Project/blob/main/Week%204/SpaceX_Machine_Learning_Prediction_Part_5.jupyterlite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mitsudalkar/IBM-Data-Science-Capstone-Project/blob/main/Week%203/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mitsudalkar/IBM-Data-Science-Capstone-Project/blob/main/Week%204/SpaceX_Machine_Learning_Prediction_Part_5.jupyterlite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mitsudalkar/IBM-Data-Science-Capstone-Project/tree/main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github.com/sumitsudalkar/IBM-Data-Science-Capstone-Project/blob/main/Week%201/jupyter-labs-spacex-data-collection-api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github.com/sumitsudalkar/IBM-Data-Science-Capstone-Project/blob/main/Week%201/jupyter-labs-webscraping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3927" y="4915217"/>
            <a:ext cx="20580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E7E6E6"/>
                </a:solidFill>
                <a:latin typeface="Microsoft Sans Serif"/>
                <a:cs typeface="Microsoft Sans Serif"/>
              </a:rPr>
              <a:t>Chukwuemeka</a:t>
            </a:r>
            <a:r>
              <a:rPr sz="1800" spc="-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E7E6E6"/>
                </a:solidFill>
                <a:latin typeface="Microsoft Sans Serif"/>
                <a:cs typeface="Microsoft Sans Serif"/>
              </a:rPr>
              <a:t>Okoli </a:t>
            </a:r>
            <a:r>
              <a:rPr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2</a:t>
            </a:r>
            <a:r>
              <a:rPr sz="1800" baseline="25462" dirty="0">
                <a:solidFill>
                  <a:srgbClr val="E7E6E6"/>
                </a:solidFill>
                <a:latin typeface="Microsoft Sans Serif"/>
                <a:cs typeface="Microsoft Sans Serif"/>
              </a:rPr>
              <a:t>nd</a:t>
            </a:r>
            <a:r>
              <a:rPr sz="1800" spc="300" baseline="25462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E7E6E6"/>
                </a:solidFill>
                <a:latin typeface="Microsoft Sans Serif"/>
                <a:cs typeface="Microsoft Sans Serif"/>
              </a:rPr>
              <a:t>December</a:t>
            </a:r>
            <a:r>
              <a:rPr sz="1800" spc="4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E7E6E6"/>
                </a:solidFill>
                <a:latin typeface="Microsoft Sans Serif"/>
                <a:cs typeface="Microsoft Sans Serif"/>
              </a:rPr>
              <a:t>2021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539" y="678180"/>
            <a:ext cx="2103120" cy="6248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marR="265430" indent="-229235">
              <a:lnSpc>
                <a:spcPts val="2400"/>
              </a:lnSpc>
              <a:spcBef>
                <a:spcPts val="40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pc="-210" dirty="0"/>
              <a:t>We</a:t>
            </a:r>
            <a:r>
              <a:rPr spc="40" dirty="0"/>
              <a:t> </a:t>
            </a:r>
            <a:r>
              <a:rPr spc="-30" dirty="0"/>
              <a:t>performed</a:t>
            </a:r>
            <a:r>
              <a:rPr spc="-120" dirty="0"/>
              <a:t> </a:t>
            </a:r>
            <a:r>
              <a:rPr spc="-20" dirty="0"/>
              <a:t>exploratory</a:t>
            </a:r>
            <a:r>
              <a:rPr spc="-125" dirty="0"/>
              <a:t> </a:t>
            </a:r>
            <a:r>
              <a:rPr dirty="0"/>
              <a:t>data </a:t>
            </a:r>
            <a:r>
              <a:rPr spc="-60" dirty="0"/>
              <a:t>analysis </a:t>
            </a:r>
            <a:r>
              <a:rPr dirty="0"/>
              <a:t>and</a:t>
            </a:r>
            <a:r>
              <a:rPr spc="-35" dirty="0"/>
              <a:t> determined</a:t>
            </a:r>
            <a:r>
              <a:rPr spc="-160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dirty="0"/>
              <a:t>training</a:t>
            </a:r>
            <a:r>
              <a:rPr spc="-70" dirty="0"/>
              <a:t> </a:t>
            </a:r>
            <a:r>
              <a:rPr spc="-10" dirty="0"/>
              <a:t>labels.</a:t>
            </a:r>
          </a:p>
          <a:p>
            <a:pPr marL="241300" marR="5080" indent="-229235">
              <a:lnSpc>
                <a:spcPct val="89900"/>
              </a:lnSpc>
              <a:spcBef>
                <a:spcPts val="955"/>
              </a:spcBef>
              <a:buFont typeface="Arial MT"/>
              <a:buChar char="•"/>
              <a:tabLst>
                <a:tab pos="241300" algn="l"/>
              </a:tabLst>
            </a:pPr>
            <a:r>
              <a:rPr spc="-210" dirty="0"/>
              <a:t>We</a:t>
            </a:r>
            <a:r>
              <a:rPr spc="40" dirty="0"/>
              <a:t> </a:t>
            </a:r>
            <a:r>
              <a:rPr spc="-50" dirty="0"/>
              <a:t>calculated</a:t>
            </a:r>
            <a:r>
              <a:rPr spc="-80" dirty="0"/>
              <a:t> </a:t>
            </a:r>
            <a:r>
              <a:rPr dirty="0"/>
              <a:t>the</a:t>
            </a:r>
            <a:r>
              <a:rPr spc="-35" dirty="0"/>
              <a:t> number</a:t>
            </a:r>
            <a:r>
              <a:rPr spc="-110" dirty="0"/>
              <a:t> </a:t>
            </a:r>
            <a:r>
              <a:rPr dirty="0"/>
              <a:t>of</a:t>
            </a:r>
            <a:r>
              <a:rPr spc="90" dirty="0"/>
              <a:t> </a:t>
            </a:r>
            <a:r>
              <a:rPr spc="-75" dirty="0"/>
              <a:t>launches</a:t>
            </a:r>
            <a:r>
              <a:rPr spc="-120" dirty="0"/>
              <a:t> </a:t>
            </a:r>
            <a:r>
              <a:rPr spc="-25" dirty="0"/>
              <a:t>at </a:t>
            </a:r>
            <a:r>
              <a:rPr spc="-100" dirty="0"/>
              <a:t>each</a:t>
            </a:r>
            <a:r>
              <a:rPr spc="-50" dirty="0"/>
              <a:t> </a:t>
            </a:r>
            <a:r>
              <a:rPr spc="-25" dirty="0"/>
              <a:t>site,</a:t>
            </a:r>
            <a:r>
              <a:rPr spc="-120" dirty="0"/>
              <a:t> </a:t>
            </a:r>
            <a:r>
              <a:rPr dirty="0"/>
              <a:t>and</a:t>
            </a:r>
            <a:r>
              <a:rPr spc="-130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spc="-35" dirty="0"/>
              <a:t>number</a:t>
            </a:r>
            <a:r>
              <a:rPr spc="-110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spc="-55" dirty="0"/>
              <a:t>occurrence </a:t>
            </a:r>
            <a:r>
              <a:rPr dirty="0"/>
              <a:t>of</a:t>
            </a:r>
            <a:r>
              <a:rPr spc="10" dirty="0"/>
              <a:t> </a:t>
            </a:r>
            <a:r>
              <a:rPr spc="-100" dirty="0"/>
              <a:t>each</a:t>
            </a:r>
            <a:r>
              <a:rPr spc="-5" dirty="0"/>
              <a:t> </a:t>
            </a:r>
            <a:r>
              <a:rPr spc="-10" dirty="0"/>
              <a:t>orbits</a:t>
            </a: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1300" algn="l"/>
              </a:tabLst>
            </a:pPr>
            <a:r>
              <a:rPr spc="-125" dirty="0"/>
              <a:t>The</a:t>
            </a:r>
            <a:r>
              <a:rPr spc="-25" dirty="0"/>
              <a:t> </a:t>
            </a:r>
            <a:r>
              <a:rPr dirty="0"/>
              <a:t>link</a:t>
            </a:r>
            <a:r>
              <a:rPr spc="-10" dirty="0"/>
              <a:t> </a:t>
            </a:r>
            <a:r>
              <a:rPr dirty="0"/>
              <a:t>to</a:t>
            </a:r>
            <a:r>
              <a:rPr spc="45" dirty="0"/>
              <a:t> </a:t>
            </a:r>
            <a:r>
              <a:rPr dirty="0"/>
              <a:t>the</a:t>
            </a:r>
            <a:r>
              <a:rPr spc="30" dirty="0"/>
              <a:t> </a:t>
            </a:r>
            <a:r>
              <a:rPr spc="-10" dirty="0"/>
              <a:t>notebook</a:t>
            </a:r>
            <a:r>
              <a:rPr spc="-65" dirty="0"/>
              <a:t> </a:t>
            </a:r>
            <a:r>
              <a:rPr dirty="0"/>
              <a:t>is</a:t>
            </a:r>
            <a:r>
              <a:rPr spc="90" dirty="0"/>
              <a:t> </a:t>
            </a:r>
            <a:r>
              <a:rPr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2"/>
              </a:rPr>
              <a:t>Notebook</a:t>
            </a:r>
            <a:endParaRPr u="sng" spc="-10" dirty="0">
              <a:solidFill>
                <a:srgbClr val="0462C1"/>
              </a:solidFill>
              <a:uFill>
                <a:solidFill>
                  <a:srgbClr val="0462C1"/>
                </a:solidFill>
              </a:uFill>
              <a:hlinkClick r:id="rId3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714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25"/>
              </a:spcBef>
            </a:pPr>
            <a:r>
              <a:rPr spc="-55" dirty="0"/>
              <a:t>Data</a:t>
            </a:r>
            <a:r>
              <a:rPr spc="-185" dirty="0"/>
              <a:t> </a:t>
            </a:r>
            <a:r>
              <a:rPr spc="-75" dirty="0"/>
              <a:t>Wrangling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" y="1485900"/>
            <a:ext cx="5013960" cy="399287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10</a:t>
            </a:fld>
            <a:endParaRPr spc="6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944" y="6491922"/>
            <a:ext cx="26924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714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25"/>
              </a:spcBef>
            </a:pPr>
            <a:r>
              <a:rPr spc="-235" dirty="0"/>
              <a:t>EDA</a:t>
            </a:r>
            <a:r>
              <a:rPr spc="-15" dirty="0"/>
              <a:t> </a:t>
            </a:r>
            <a:r>
              <a:rPr dirty="0"/>
              <a:t>with</a:t>
            </a:r>
            <a:r>
              <a:rPr spc="-75" dirty="0"/>
              <a:t> </a:t>
            </a:r>
            <a:r>
              <a:rPr spc="-35" dirty="0"/>
              <a:t>Data</a:t>
            </a:r>
            <a:r>
              <a:rPr dirty="0"/>
              <a:t> </a:t>
            </a:r>
            <a:r>
              <a:rPr spc="-55" dirty="0"/>
              <a:t>Visualization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8030" y="1507426"/>
            <a:ext cx="4929505" cy="29133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42265" marR="5080" indent="-228600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42265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explored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5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type,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745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Notebook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3659" y="1920239"/>
            <a:ext cx="4998720" cy="27584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08366"/>
            <a:ext cx="9291320" cy="4255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1300" marR="528955" indent="-228600">
              <a:lnSpc>
                <a:spcPct val="100000"/>
              </a:lnSpc>
              <a:spcBef>
                <a:spcPts val="12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database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without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leaving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jupyter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notebook.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with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wrote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5"/>
              </a:spcBef>
              <a:buChar char="-"/>
              <a:tabLst>
                <a:tab pos="698500" algn="l"/>
              </a:tabLst>
            </a:pPr>
            <a:r>
              <a:rPr sz="16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65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</a:t>
            </a:r>
            <a:r>
              <a:rPr sz="165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65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unique</a:t>
            </a:r>
            <a:r>
              <a:rPr sz="165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65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65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65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65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mission.</a:t>
            </a:r>
            <a:endParaRPr sz="165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505"/>
              </a:spcBef>
              <a:buChar char="-"/>
              <a:tabLst>
                <a:tab pos="698500" algn="l"/>
              </a:tabLst>
            </a:pPr>
            <a:r>
              <a:rPr sz="16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65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65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65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65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6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65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boosters</a:t>
            </a:r>
            <a:r>
              <a:rPr sz="165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launched</a:t>
            </a:r>
            <a:r>
              <a:rPr sz="165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6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NASA</a:t>
            </a:r>
            <a:r>
              <a:rPr sz="1650" spc="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(CRS)</a:t>
            </a:r>
            <a:endParaRPr sz="165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Char char="-"/>
              <a:tabLst>
                <a:tab pos="698500" algn="l"/>
              </a:tabLst>
            </a:pPr>
            <a:r>
              <a:rPr sz="16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6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average</a:t>
            </a:r>
            <a:r>
              <a:rPr sz="16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65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6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65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65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65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65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F9</a:t>
            </a:r>
            <a:endParaRPr sz="165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Char char="-"/>
              <a:tabLst>
                <a:tab pos="698500" algn="l"/>
              </a:tabLst>
            </a:pPr>
            <a:r>
              <a:rPr sz="16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65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65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number</a:t>
            </a:r>
            <a:r>
              <a:rPr sz="165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650" spc="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</a:t>
            </a:r>
            <a:r>
              <a:rPr sz="165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6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failure</a:t>
            </a:r>
            <a:r>
              <a:rPr sz="165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65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endParaRPr sz="165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500"/>
              </a:spcBef>
              <a:buChar char="-"/>
              <a:tabLst>
                <a:tab pos="698500" algn="l"/>
              </a:tabLst>
            </a:pPr>
            <a:r>
              <a:rPr sz="16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65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failed</a:t>
            </a:r>
            <a:r>
              <a:rPr sz="16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650" spc="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65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6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drone</a:t>
            </a:r>
            <a:r>
              <a:rPr sz="165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ship,</a:t>
            </a:r>
            <a:r>
              <a:rPr sz="16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their</a:t>
            </a:r>
            <a:r>
              <a:rPr sz="165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65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65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6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650" spc="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</a:t>
            </a:r>
            <a:r>
              <a:rPr sz="165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names.</a:t>
            </a:r>
            <a:endParaRPr sz="16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Notebook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12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159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20"/>
              </a:spcBef>
            </a:pPr>
            <a:r>
              <a:rPr spc="-235" dirty="0"/>
              <a:t>EDA</a:t>
            </a:r>
            <a:r>
              <a:rPr spc="30" dirty="0"/>
              <a:t> </a:t>
            </a:r>
            <a:r>
              <a:rPr dirty="0"/>
              <a:t>with</a:t>
            </a:r>
            <a:r>
              <a:rPr spc="100" dirty="0"/>
              <a:t> </a:t>
            </a:r>
            <a:r>
              <a:rPr spc="-360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1488757"/>
            <a:ext cx="10285730" cy="43434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marR="5080" indent="-228600">
              <a:lnSpc>
                <a:spcPts val="2400"/>
              </a:lnSpc>
              <a:spcBef>
                <a:spcPts val="40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such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2200">
              <a:latin typeface="Microsoft Sans Serif"/>
              <a:cs typeface="Microsoft Sans Serif"/>
            </a:endParaRPr>
          </a:p>
          <a:p>
            <a:pPr marL="241300" marR="60325" indent="-228600">
              <a:lnSpc>
                <a:spcPts val="2340"/>
              </a:lnSpc>
              <a:spcBef>
                <a:spcPts val="143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feature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(failure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success)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1.i.e.,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0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sz="2200">
              <a:latin typeface="Microsoft Sans Serif"/>
              <a:cs typeface="Microsoft Sans Serif"/>
            </a:endParaRPr>
          </a:p>
          <a:p>
            <a:pPr marL="241300" marR="815975" indent="-228600">
              <a:lnSpc>
                <a:spcPts val="24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labeled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clusters,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identified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Notebook</a:t>
            </a:r>
            <a:endParaRPr sz="2200">
              <a:latin typeface="Microsoft Sans Serif"/>
              <a:cs typeface="Microsoft Sans Serif"/>
            </a:endParaRPr>
          </a:p>
          <a:p>
            <a:pPr marL="241300" marR="238760" indent="-228600">
              <a:lnSpc>
                <a:spcPts val="234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proximities.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20"/>
              </a:spcBef>
              <a:buChar char="-"/>
              <a:tabLst>
                <a:tab pos="698500" algn="l"/>
              </a:tabLst>
            </a:pPr>
            <a:r>
              <a:rPr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Are</a:t>
            </a:r>
            <a:r>
              <a:rPr sz="18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near</a:t>
            </a:r>
            <a:r>
              <a:rPr sz="18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railways,</a:t>
            </a:r>
            <a:r>
              <a:rPr sz="18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highways</a:t>
            </a: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8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coastlines.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140"/>
              </a:spcBef>
              <a:buChar char="-"/>
              <a:tabLst>
                <a:tab pos="698500" algn="l"/>
              </a:tabLst>
            </a:pPr>
            <a:r>
              <a:rPr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Do</a:t>
            </a: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 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keep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certain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away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cities.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13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159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20"/>
              </a:spcBef>
            </a:pPr>
            <a:r>
              <a:rPr dirty="0"/>
              <a:t>Build</a:t>
            </a:r>
            <a:r>
              <a:rPr spc="-120" dirty="0"/>
              <a:t> </a:t>
            </a:r>
            <a:r>
              <a:rPr spc="-30" dirty="0"/>
              <a:t>an</a:t>
            </a:r>
            <a:r>
              <a:rPr spc="-120" dirty="0"/>
              <a:t> </a:t>
            </a:r>
            <a:r>
              <a:rPr spc="-60" dirty="0"/>
              <a:t>Interactive</a:t>
            </a:r>
            <a:r>
              <a:rPr spc="-80" dirty="0"/>
              <a:t> </a:t>
            </a:r>
            <a:r>
              <a:rPr spc="-70" dirty="0"/>
              <a:t>Map</a:t>
            </a:r>
            <a:r>
              <a:rPr spc="-120" dirty="0"/>
              <a:t> </a:t>
            </a:r>
            <a:r>
              <a:rPr dirty="0"/>
              <a:t>with</a:t>
            </a:r>
            <a:r>
              <a:rPr spc="-70" dirty="0"/>
              <a:t> </a:t>
            </a:r>
            <a:r>
              <a:rPr spc="-25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614" y="1657922"/>
            <a:ext cx="9520555" cy="242062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4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(Kg)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app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App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14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16178"/>
            <a:ext cx="7149465" cy="593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Build</a:t>
            </a:r>
            <a:r>
              <a:rPr spc="-90" dirty="0"/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spc="-85" dirty="0"/>
              <a:t>Dashboard </a:t>
            </a:r>
            <a:r>
              <a:rPr dirty="0"/>
              <a:t>with</a:t>
            </a:r>
            <a:r>
              <a:rPr spc="-85" dirty="0"/>
              <a:t> </a:t>
            </a:r>
            <a:r>
              <a:rPr dirty="0"/>
              <a:t>Plotly</a:t>
            </a:r>
            <a:r>
              <a:rPr spc="-114" dirty="0"/>
              <a:t> </a:t>
            </a:r>
            <a:r>
              <a:rPr spc="-100" dirty="0"/>
              <a:t>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38007"/>
            <a:ext cx="9452610" cy="343090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2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transformed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testing.</a:t>
            </a:r>
            <a:endParaRPr sz="2200">
              <a:latin typeface="Microsoft Sans Serif"/>
              <a:cs typeface="Microsoft Sans Serif"/>
            </a:endParaRPr>
          </a:p>
          <a:p>
            <a:pPr marL="241300" marR="1858010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different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GridSearchCV.</a:t>
            </a:r>
            <a:endParaRPr sz="2200">
              <a:latin typeface="Microsoft Sans Serif"/>
              <a:cs typeface="Microsoft Sans Serif"/>
            </a:endParaRPr>
          </a:p>
          <a:p>
            <a:pPr marL="241300" marR="45339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metric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engineering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tuning.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Notebook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15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714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25"/>
              </a:spcBef>
            </a:pPr>
            <a:r>
              <a:rPr spc="-60" dirty="0"/>
              <a:t>Predictive</a:t>
            </a:r>
            <a:r>
              <a:rPr spc="-150" dirty="0"/>
              <a:t> </a:t>
            </a:r>
            <a:r>
              <a:rPr spc="-105" dirty="0"/>
              <a:t>Analysis</a:t>
            </a:r>
            <a:r>
              <a:rPr spc="-135" dirty="0"/>
              <a:t> </a:t>
            </a:r>
            <a:r>
              <a:rPr spc="-110" dirty="0"/>
              <a:t>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432" y="1639506"/>
            <a:ext cx="5147310" cy="157416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40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16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17258"/>
            <a:ext cx="1465580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45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944" y="6083300"/>
            <a:ext cx="26924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4244" y="2070163"/>
            <a:ext cx="10417810" cy="6997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 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17258"/>
            <a:ext cx="6033135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Flight</a:t>
            </a:r>
            <a:r>
              <a:rPr spc="-160" dirty="0"/>
              <a:t> </a:t>
            </a:r>
            <a:r>
              <a:rPr spc="-85" dirty="0"/>
              <a:t>Number</a:t>
            </a:r>
            <a:r>
              <a:rPr spc="-130" dirty="0"/>
              <a:t> </a:t>
            </a:r>
            <a:r>
              <a:rPr spc="-70" dirty="0"/>
              <a:t>vs.</a:t>
            </a:r>
            <a:r>
              <a:rPr spc="-75" dirty="0"/>
              <a:t> </a:t>
            </a:r>
            <a:r>
              <a:rPr spc="-120" dirty="0"/>
              <a:t>Launch</a:t>
            </a:r>
            <a:r>
              <a:rPr spc="-130" dirty="0"/>
              <a:t> </a:t>
            </a:r>
            <a:r>
              <a:rPr spc="-60" dirty="0"/>
              <a:t>Site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60" y="2956560"/>
            <a:ext cx="9677400" cy="24993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057" y="1374139"/>
            <a:ext cx="2029460" cy="94615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3429"/>
              </a:lnSpc>
              <a:spcBef>
                <a:spcPts val="540"/>
              </a:spcBef>
            </a:pPr>
            <a:r>
              <a:rPr sz="3150" spc="-65" dirty="0"/>
              <a:t>Payload</a:t>
            </a:r>
            <a:r>
              <a:rPr sz="3150" spc="-135" dirty="0"/>
              <a:t> </a:t>
            </a:r>
            <a:r>
              <a:rPr sz="3150" spc="-25" dirty="0"/>
              <a:t>vs. </a:t>
            </a:r>
            <a:r>
              <a:rPr sz="3150" spc="-75" dirty="0"/>
              <a:t>Launch</a:t>
            </a:r>
            <a:r>
              <a:rPr sz="3150" spc="-95" dirty="0"/>
              <a:t> </a:t>
            </a:r>
            <a:r>
              <a:rPr sz="3150" spc="-85" dirty="0"/>
              <a:t>Site</a:t>
            </a:r>
            <a:endParaRPr sz="3150"/>
          </a:p>
        </p:txBody>
      </p:sp>
      <p:grpSp>
        <p:nvGrpSpPr>
          <p:cNvPr id="3" name="object 3"/>
          <p:cNvGrpSpPr/>
          <p:nvPr/>
        </p:nvGrpSpPr>
        <p:grpSpPr>
          <a:xfrm>
            <a:off x="4296498" y="752284"/>
            <a:ext cx="92075" cy="5452745"/>
            <a:chOff x="4296498" y="752284"/>
            <a:chExt cx="92075" cy="5452745"/>
          </a:xfrm>
        </p:grpSpPr>
        <p:sp>
          <p:nvSpPr>
            <p:cNvPr id="4" name="object 4"/>
            <p:cNvSpPr/>
            <p:nvPr/>
          </p:nvSpPr>
          <p:spPr>
            <a:xfrm>
              <a:off x="4308919" y="772795"/>
              <a:ext cx="58419" cy="5410835"/>
            </a:xfrm>
            <a:custGeom>
              <a:avLst/>
              <a:gdLst/>
              <a:ahLst/>
              <a:cxnLst/>
              <a:rect l="l" t="t" r="r" b="b"/>
              <a:pathLst>
                <a:path w="58420" h="5410835">
                  <a:moveTo>
                    <a:pt x="28638" y="0"/>
                  </a:moveTo>
                  <a:lnTo>
                    <a:pt x="24447" y="380"/>
                  </a:lnTo>
                  <a:lnTo>
                    <a:pt x="15430" y="634"/>
                  </a:lnTo>
                  <a:lnTo>
                    <a:pt x="19408" y="70714"/>
                  </a:lnTo>
                  <a:lnTo>
                    <a:pt x="21675" y="136905"/>
                  </a:lnTo>
                  <a:lnTo>
                    <a:pt x="22505" y="199491"/>
                  </a:lnTo>
                  <a:lnTo>
                    <a:pt x="22172" y="258755"/>
                  </a:lnTo>
                  <a:lnTo>
                    <a:pt x="20953" y="314980"/>
                  </a:lnTo>
                  <a:lnTo>
                    <a:pt x="19122" y="368451"/>
                  </a:lnTo>
                  <a:lnTo>
                    <a:pt x="12706" y="515162"/>
                  </a:lnTo>
                  <a:lnTo>
                    <a:pt x="11176" y="560443"/>
                  </a:lnTo>
                  <a:lnTo>
                    <a:pt x="10408" y="604386"/>
                  </a:lnTo>
                  <a:lnTo>
                    <a:pt x="10678" y="647273"/>
                  </a:lnTo>
                  <a:lnTo>
                    <a:pt x="12260" y="689387"/>
                  </a:lnTo>
                  <a:lnTo>
                    <a:pt x="15430" y="731012"/>
                  </a:lnTo>
                  <a:lnTo>
                    <a:pt x="19421" y="777252"/>
                  </a:lnTo>
                  <a:lnTo>
                    <a:pt x="22675" y="826306"/>
                  </a:lnTo>
                  <a:lnTo>
                    <a:pt x="25211" y="877669"/>
                  </a:lnTo>
                  <a:lnTo>
                    <a:pt x="27048" y="930837"/>
                  </a:lnTo>
                  <a:lnTo>
                    <a:pt x="28207" y="985304"/>
                  </a:lnTo>
                  <a:lnTo>
                    <a:pt x="28708" y="1040567"/>
                  </a:lnTo>
                  <a:lnTo>
                    <a:pt x="28570" y="1096121"/>
                  </a:lnTo>
                  <a:lnTo>
                    <a:pt x="27812" y="1151461"/>
                  </a:lnTo>
                  <a:lnTo>
                    <a:pt x="26455" y="1206082"/>
                  </a:lnTo>
                  <a:lnTo>
                    <a:pt x="24519" y="1259479"/>
                  </a:lnTo>
                  <a:lnTo>
                    <a:pt x="22023" y="1311149"/>
                  </a:lnTo>
                  <a:lnTo>
                    <a:pt x="18986" y="1360587"/>
                  </a:lnTo>
                  <a:lnTo>
                    <a:pt x="11288" y="1459459"/>
                  </a:lnTo>
                  <a:lnTo>
                    <a:pt x="7887" y="1509645"/>
                  </a:lnTo>
                  <a:lnTo>
                    <a:pt x="5255" y="1558471"/>
                  </a:lnTo>
                  <a:lnTo>
                    <a:pt x="3423" y="1606564"/>
                  </a:lnTo>
                  <a:lnTo>
                    <a:pt x="2420" y="1654551"/>
                  </a:lnTo>
                  <a:lnTo>
                    <a:pt x="2274" y="1703060"/>
                  </a:lnTo>
                  <a:lnTo>
                    <a:pt x="3015" y="1752716"/>
                  </a:lnTo>
                  <a:lnTo>
                    <a:pt x="4672" y="1804147"/>
                  </a:lnTo>
                  <a:lnTo>
                    <a:pt x="7274" y="1857980"/>
                  </a:lnTo>
                  <a:lnTo>
                    <a:pt x="10850" y="1914841"/>
                  </a:lnTo>
                  <a:lnTo>
                    <a:pt x="15430" y="1975357"/>
                  </a:lnTo>
                  <a:lnTo>
                    <a:pt x="18036" y="2018508"/>
                  </a:lnTo>
                  <a:lnTo>
                    <a:pt x="19035" y="2062010"/>
                  </a:lnTo>
                  <a:lnTo>
                    <a:pt x="18695" y="2105956"/>
                  </a:lnTo>
                  <a:lnTo>
                    <a:pt x="17287" y="2150439"/>
                  </a:lnTo>
                  <a:lnTo>
                    <a:pt x="15082" y="2195552"/>
                  </a:lnTo>
                  <a:lnTo>
                    <a:pt x="6381" y="2335593"/>
                  </a:lnTo>
                  <a:lnTo>
                    <a:pt x="3686" y="2384150"/>
                  </a:lnTo>
                  <a:lnTo>
                    <a:pt x="1544" y="2433800"/>
                  </a:lnTo>
                  <a:lnTo>
                    <a:pt x="225" y="2484636"/>
                  </a:lnTo>
                  <a:lnTo>
                    <a:pt x="0" y="2536749"/>
                  </a:lnTo>
                  <a:lnTo>
                    <a:pt x="1137" y="2590233"/>
                  </a:lnTo>
                  <a:lnTo>
                    <a:pt x="3908" y="2645181"/>
                  </a:lnTo>
                  <a:lnTo>
                    <a:pt x="8582" y="2701684"/>
                  </a:lnTo>
                  <a:lnTo>
                    <a:pt x="22112" y="2817594"/>
                  </a:lnTo>
                  <a:lnTo>
                    <a:pt x="26332" y="2873018"/>
                  </a:lnTo>
                  <a:lnTo>
                    <a:pt x="28428" y="2926360"/>
                  </a:lnTo>
                  <a:lnTo>
                    <a:pt x="28735" y="2977870"/>
                  </a:lnTo>
                  <a:lnTo>
                    <a:pt x="27591" y="3027798"/>
                  </a:lnTo>
                  <a:lnTo>
                    <a:pt x="25331" y="3076396"/>
                  </a:lnTo>
                  <a:lnTo>
                    <a:pt x="22292" y="3123914"/>
                  </a:lnTo>
                  <a:lnTo>
                    <a:pt x="11869" y="3262492"/>
                  </a:lnTo>
                  <a:lnTo>
                    <a:pt x="9081" y="3308195"/>
                  </a:lnTo>
                  <a:lnTo>
                    <a:pt x="7197" y="3354071"/>
                  </a:lnTo>
                  <a:lnTo>
                    <a:pt x="6553" y="3400371"/>
                  </a:lnTo>
                  <a:lnTo>
                    <a:pt x="7486" y="3447344"/>
                  </a:lnTo>
                  <a:lnTo>
                    <a:pt x="10333" y="3495242"/>
                  </a:lnTo>
                  <a:lnTo>
                    <a:pt x="21686" y="3602576"/>
                  </a:lnTo>
                  <a:lnTo>
                    <a:pt x="25174" y="3655555"/>
                  </a:lnTo>
                  <a:lnTo>
                    <a:pt x="26366" y="3704219"/>
                  </a:lnTo>
                  <a:lnTo>
                    <a:pt x="25731" y="3749538"/>
                  </a:lnTo>
                  <a:lnTo>
                    <a:pt x="23740" y="3792478"/>
                  </a:lnTo>
                  <a:lnTo>
                    <a:pt x="20864" y="3834007"/>
                  </a:lnTo>
                  <a:lnTo>
                    <a:pt x="14334" y="3916703"/>
                  </a:lnTo>
                  <a:lnTo>
                    <a:pt x="11622" y="3959805"/>
                  </a:lnTo>
                  <a:lnTo>
                    <a:pt x="9905" y="4005367"/>
                  </a:lnTo>
                  <a:lnTo>
                    <a:pt x="9654" y="4054357"/>
                  </a:lnTo>
                  <a:lnTo>
                    <a:pt x="11339" y="4107741"/>
                  </a:lnTo>
                  <a:lnTo>
                    <a:pt x="19919" y="4227764"/>
                  </a:lnTo>
                  <a:lnTo>
                    <a:pt x="22664" y="4287997"/>
                  </a:lnTo>
                  <a:lnTo>
                    <a:pt x="23936" y="4347051"/>
                  </a:lnTo>
                  <a:lnTo>
                    <a:pt x="24008" y="4404790"/>
                  </a:lnTo>
                  <a:lnTo>
                    <a:pt x="23151" y="4461077"/>
                  </a:lnTo>
                  <a:lnTo>
                    <a:pt x="21636" y="4515776"/>
                  </a:lnTo>
                  <a:lnTo>
                    <a:pt x="15861" y="4668984"/>
                  </a:lnTo>
                  <a:lnTo>
                    <a:pt x="14431" y="4715970"/>
                  </a:lnTo>
                  <a:lnTo>
                    <a:pt x="13702" y="4760685"/>
                  </a:lnTo>
                  <a:lnTo>
                    <a:pt x="13944" y="4802995"/>
                  </a:lnTo>
                  <a:lnTo>
                    <a:pt x="16924" y="4887986"/>
                  </a:lnTo>
                  <a:lnTo>
                    <a:pt x="16558" y="4933081"/>
                  </a:lnTo>
                  <a:lnTo>
                    <a:pt x="14853" y="4978520"/>
                  </a:lnTo>
                  <a:lnTo>
                    <a:pt x="9505" y="5072308"/>
                  </a:lnTo>
                  <a:lnTo>
                    <a:pt x="6903" y="5121599"/>
                  </a:lnTo>
                  <a:lnTo>
                    <a:pt x="5043" y="5173114"/>
                  </a:lnTo>
                  <a:lnTo>
                    <a:pt x="4445" y="5227325"/>
                  </a:lnTo>
                  <a:lnTo>
                    <a:pt x="5630" y="5284702"/>
                  </a:lnTo>
                  <a:lnTo>
                    <a:pt x="9118" y="5345715"/>
                  </a:lnTo>
                  <a:lnTo>
                    <a:pt x="15430" y="5410834"/>
                  </a:lnTo>
                  <a:lnTo>
                    <a:pt x="22669" y="5410111"/>
                  </a:lnTo>
                  <a:lnTo>
                    <a:pt x="31559" y="5410149"/>
                  </a:lnTo>
                  <a:lnTo>
                    <a:pt x="38290" y="5410834"/>
                  </a:lnTo>
                  <a:lnTo>
                    <a:pt x="36782" y="5366139"/>
                  </a:lnTo>
                  <a:lnTo>
                    <a:pt x="35848" y="5319141"/>
                  </a:lnTo>
                  <a:lnTo>
                    <a:pt x="35415" y="5270163"/>
                  </a:lnTo>
                  <a:lnTo>
                    <a:pt x="35407" y="5219531"/>
                  </a:lnTo>
                  <a:lnTo>
                    <a:pt x="35751" y="5167566"/>
                  </a:lnTo>
                  <a:lnTo>
                    <a:pt x="36371" y="5114594"/>
                  </a:lnTo>
                  <a:lnTo>
                    <a:pt x="41016" y="4845946"/>
                  </a:lnTo>
                  <a:lnTo>
                    <a:pt x="42205" y="4742762"/>
                  </a:lnTo>
                  <a:lnTo>
                    <a:pt x="42358" y="4693381"/>
                  </a:lnTo>
                  <a:lnTo>
                    <a:pt x="42118" y="4645906"/>
                  </a:lnTo>
                  <a:lnTo>
                    <a:pt x="41409" y="4600660"/>
                  </a:lnTo>
                  <a:lnTo>
                    <a:pt x="40158" y="4557967"/>
                  </a:lnTo>
                  <a:lnTo>
                    <a:pt x="38290" y="4518152"/>
                  </a:lnTo>
                  <a:lnTo>
                    <a:pt x="35637" y="4469684"/>
                  </a:lnTo>
                  <a:lnTo>
                    <a:pt x="33719" y="4428990"/>
                  </a:lnTo>
                  <a:lnTo>
                    <a:pt x="32458" y="4394165"/>
                  </a:lnTo>
                  <a:lnTo>
                    <a:pt x="31772" y="4363307"/>
                  </a:lnTo>
                  <a:lnTo>
                    <a:pt x="31582" y="4334513"/>
                  </a:lnTo>
                  <a:lnTo>
                    <a:pt x="31808" y="4305879"/>
                  </a:lnTo>
                  <a:lnTo>
                    <a:pt x="36363" y="4098512"/>
                  </a:lnTo>
                  <a:lnTo>
                    <a:pt x="37399" y="4030877"/>
                  </a:lnTo>
                  <a:lnTo>
                    <a:pt x="38290" y="3950080"/>
                  </a:lnTo>
                  <a:lnTo>
                    <a:pt x="38550" y="3881697"/>
                  </a:lnTo>
                  <a:lnTo>
                    <a:pt x="38134" y="3819105"/>
                  </a:lnTo>
                  <a:lnTo>
                    <a:pt x="37180" y="3761617"/>
                  </a:lnTo>
                  <a:lnTo>
                    <a:pt x="35825" y="3708544"/>
                  </a:lnTo>
                  <a:lnTo>
                    <a:pt x="34207" y="3659199"/>
                  </a:lnTo>
                  <a:lnTo>
                    <a:pt x="30730" y="3568938"/>
                  </a:lnTo>
                  <a:lnTo>
                    <a:pt x="27847" y="3485330"/>
                  </a:lnTo>
                  <a:lnTo>
                    <a:pt x="26972" y="3444299"/>
                  </a:lnTo>
                  <a:lnTo>
                    <a:pt x="26656" y="3402867"/>
                  </a:lnTo>
                  <a:lnTo>
                    <a:pt x="27039" y="3360346"/>
                  </a:lnTo>
                  <a:lnTo>
                    <a:pt x="28256" y="3316047"/>
                  </a:lnTo>
                  <a:lnTo>
                    <a:pt x="30445" y="3269282"/>
                  </a:lnTo>
                  <a:lnTo>
                    <a:pt x="33744" y="3219363"/>
                  </a:lnTo>
                  <a:lnTo>
                    <a:pt x="44598" y="3094070"/>
                  </a:lnTo>
                  <a:lnTo>
                    <a:pt x="49641" y="3028163"/>
                  </a:lnTo>
                  <a:lnTo>
                    <a:pt x="53453" y="2967267"/>
                  </a:lnTo>
                  <a:lnTo>
                    <a:pt x="56070" y="2910769"/>
                  </a:lnTo>
                  <a:lnTo>
                    <a:pt x="57529" y="2858054"/>
                  </a:lnTo>
                  <a:lnTo>
                    <a:pt x="57864" y="2808509"/>
                  </a:lnTo>
                  <a:lnTo>
                    <a:pt x="57112" y="2761520"/>
                  </a:lnTo>
                  <a:lnTo>
                    <a:pt x="55308" y="2716473"/>
                  </a:lnTo>
                  <a:lnTo>
                    <a:pt x="52488" y="2672754"/>
                  </a:lnTo>
                  <a:lnTo>
                    <a:pt x="48688" y="2629750"/>
                  </a:lnTo>
                  <a:lnTo>
                    <a:pt x="43943" y="2586846"/>
                  </a:lnTo>
                  <a:lnTo>
                    <a:pt x="38290" y="2543429"/>
                  </a:lnTo>
                  <a:lnTo>
                    <a:pt x="33403" y="2501168"/>
                  </a:lnTo>
                  <a:lnTo>
                    <a:pt x="30679" y="2461314"/>
                  </a:lnTo>
                  <a:lnTo>
                    <a:pt x="29735" y="2422622"/>
                  </a:lnTo>
                  <a:lnTo>
                    <a:pt x="30190" y="2383846"/>
                  </a:lnTo>
                  <a:lnTo>
                    <a:pt x="31661" y="2343742"/>
                  </a:lnTo>
                  <a:lnTo>
                    <a:pt x="36122" y="2254570"/>
                  </a:lnTo>
                  <a:lnTo>
                    <a:pt x="38346" y="2203012"/>
                  </a:lnTo>
                  <a:lnTo>
                    <a:pt x="40058" y="2145147"/>
                  </a:lnTo>
                  <a:lnTo>
                    <a:pt x="40874" y="2079729"/>
                  </a:lnTo>
                  <a:lnTo>
                    <a:pt x="40412" y="2005513"/>
                  </a:lnTo>
                  <a:lnTo>
                    <a:pt x="38290" y="1921255"/>
                  </a:lnTo>
                  <a:lnTo>
                    <a:pt x="36256" y="1850058"/>
                  </a:lnTo>
                  <a:lnTo>
                    <a:pt x="35006" y="1780187"/>
                  </a:lnTo>
                  <a:lnTo>
                    <a:pt x="34425" y="1711958"/>
                  </a:lnTo>
                  <a:lnTo>
                    <a:pt x="34401" y="1645691"/>
                  </a:lnTo>
                  <a:lnTo>
                    <a:pt x="34819" y="1581700"/>
                  </a:lnTo>
                  <a:lnTo>
                    <a:pt x="35565" y="1520303"/>
                  </a:lnTo>
                  <a:lnTo>
                    <a:pt x="40242" y="1263328"/>
                  </a:lnTo>
                  <a:lnTo>
                    <a:pt x="40570" y="1224154"/>
                  </a:lnTo>
                  <a:lnTo>
                    <a:pt x="40430" y="1189792"/>
                  </a:lnTo>
                  <a:lnTo>
                    <a:pt x="39708" y="1160561"/>
                  </a:lnTo>
                  <a:lnTo>
                    <a:pt x="38290" y="1136777"/>
                  </a:lnTo>
                  <a:lnTo>
                    <a:pt x="36850" y="1103560"/>
                  </a:lnTo>
                  <a:lnTo>
                    <a:pt x="37498" y="1066682"/>
                  </a:lnTo>
                  <a:lnTo>
                    <a:pt x="39570" y="1025999"/>
                  </a:lnTo>
                  <a:lnTo>
                    <a:pt x="45338" y="932656"/>
                  </a:lnTo>
                  <a:lnTo>
                    <a:pt x="47708" y="879711"/>
                  </a:lnTo>
                  <a:lnTo>
                    <a:pt x="48851" y="822396"/>
                  </a:lnTo>
                  <a:lnTo>
                    <a:pt x="48105" y="760568"/>
                  </a:lnTo>
                  <a:lnTo>
                    <a:pt x="44805" y="694086"/>
                  </a:lnTo>
                  <a:lnTo>
                    <a:pt x="38290" y="622807"/>
                  </a:lnTo>
                  <a:lnTo>
                    <a:pt x="32564" y="564387"/>
                  </a:lnTo>
                  <a:lnTo>
                    <a:pt x="29056" y="511192"/>
                  </a:lnTo>
                  <a:lnTo>
                    <a:pt x="27414" y="462014"/>
                  </a:lnTo>
                  <a:lnTo>
                    <a:pt x="27283" y="415642"/>
                  </a:lnTo>
                  <a:lnTo>
                    <a:pt x="28312" y="370869"/>
                  </a:lnTo>
                  <a:lnTo>
                    <a:pt x="30146" y="326485"/>
                  </a:lnTo>
                  <a:lnTo>
                    <a:pt x="34819" y="234046"/>
                  </a:lnTo>
                  <a:lnTo>
                    <a:pt x="36951" y="183574"/>
                  </a:lnTo>
                  <a:lnTo>
                    <a:pt x="38475" y="128654"/>
                  </a:lnTo>
                  <a:lnTo>
                    <a:pt x="39039" y="68077"/>
                  </a:lnTo>
                  <a:lnTo>
                    <a:pt x="38290" y="634"/>
                  </a:lnTo>
                  <a:lnTo>
                    <a:pt x="2863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7136" y="772922"/>
              <a:ext cx="50800" cy="5411470"/>
            </a:xfrm>
            <a:custGeom>
              <a:avLst/>
              <a:gdLst/>
              <a:ahLst/>
              <a:cxnLst/>
              <a:rect l="l" t="t" r="r" b="b"/>
              <a:pathLst>
                <a:path w="50800" h="5411470">
                  <a:moveTo>
                    <a:pt x="30073" y="507"/>
                  </a:moveTo>
                  <a:lnTo>
                    <a:pt x="35801" y="44885"/>
                  </a:lnTo>
                  <a:lnTo>
                    <a:pt x="40265" y="89371"/>
                  </a:lnTo>
                  <a:lnTo>
                    <a:pt x="43504" y="134414"/>
                  </a:lnTo>
                  <a:lnTo>
                    <a:pt x="45558" y="180461"/>
                  </a:lnTo>
                  <a:lnTo>
                    <a:pt x="46467" y="227961"/>
                  </a:lnTo>
                  <a:lnTo>
                    <a:pt x="46269" y="277363"/>
                  </a:lnTo>
                  <a:lnTo>
                    <a:pt x="45005" y="329114"/>
                  </a:lnTo>
                  <a:lnTo>
                    <a:pt x="42714" y="383662"/>
                  </a:lnTo>
                  <a:lnTo>
                    <a:pt x="39435" y="441457"/>
                  </a:lnTo>
                  <a:lnTo>
                    <a:pt x="35208" y="502947"/>
                  </a:lnTo>
                  <a:lnTo>
                    <a:pt x="30073" y="568578"/>
                  </a:lnTo>
                  <a:lnTo>
                    <a:pt x="26425" y="621140"/>
                  </a:lnTo>
                  <a:lnTo>
                    <a:pt x="24115" y="672405"/>
                  </a:lnTo>
                  <a:lnTo>
                    <a:pt x="22948" y="722682"/>
                  </a:lnTo>
                  <a:lnTo>
                    <a:pt x="22731" y="772281"/>
                  </a:lnTo>
                  <a:lnTo>
                    <a:pt x="23269" y="821511"/>
                  </a:lnTo>
                  <a:lnTo>
                    <a:pt x="24368" y="870680"/>
                  </a:lnTo>
                  <a:lnTo>
                    <a:pt x="25834" y="920099"/>
                  </a:lnTo>
                  <a:lnTo>
                    <a:pt x="27474" y="970075"/>
                  </a:lnTo>
                  <a:lnTo>
                    <a:pt x="29092" y="1020918"/>
                  </a:lnTo>
                  <a:lnTo>
                    <a:pt x="30495" y="1072937"/>
                  </a:lnTo>
                  <a:lnTo>
                    <a:pt x="31489" y="1126441"/>
                  </a:lnTo>
                  <a:lnTo>
                    <a:pt x="31879" y="1181740"/>
                  </a:lnTo>
                  <a:lnTo>
                    <a:pt x="31472" y="1239141"/>
                  </a:lnTo>
                  <a:lnTo>
                    <a:pt x="30073" y="1298955"/>
                  </a:lnTo>
                  <a:lnTo>
                    <a:pt x="28232" y="1365600"/>
                  </a:lnTo>
                  <a:lnTo>
                    <a:pt x="27189" y="1424021"/>
                  </a:lnTo>
                  <a:lnTo>
                    <a:pt x="26805" y="1475876"/>
                  </a:lnTo>
                  <a:lnTo>
                    <a:pt x="26940" y="1522828"/>
                  </a:lnTo>
                  <a:lnTo>
                    <a:pt x="27457" y="1566536"/>
                  </a:lnTo>
                  <a:lnTo>
                    <a:pt x="28216" y="1608661"/>
                  </a:lnTo>
                  <a:lnTo>
                    <a:pt x="29078" y="1650862"/>
                  </a:lnTo>
                  <a:lnTo>
                    <a:pt x="29904" y="1694800"/>
                  </a:lnTo>
                  <a:lnTo>
                    <a:pt x="30555" y="1742136"/>
                  </a:lnTo>
                  <a:lnTo>
                    <a:pt x="30893" y="1794529"/>
                  </a:lnTo>
                  <a:lnTo>
                    <a:pt x="30779" y="1853640"/>
                  </a:lnTo>
                  <a:lnTo>
                    <a:pt x="30073" y="1921128"/>
                  </a:lnTo>
                  <a:lnTo>
                    <a:pt x="29669" y="1996679"/>
                  </a:lnTo>
                  <a:lnTo>
                    <a:pt x="30490" y="2066046"/>
                  </a:lnTo>
                  <a:lnTo>
                    <a:pt x="32155" y="2129698"/>
                  </a:lnTo>
                  <a:lnTo>
                    <a:pt x="34281" y="2188101"/>
                  </a:lnTo>
                  <a:lnTo>
                    <a:pt x="36488" y="2241722"/>
                  </a:lnTo>
                  <a:lnTo>
                    <a:pt x="38394" y="2291029"/>
                  </a:lnTo>
                  <a:lnTo>
                    <a:pt x="39619" y="2336489"/>
                  </a:lnTo>
                  <a:lnTo>
                    <a:pt x="39780" y="2378569"/>
                  </a:lnTo>
                  <a:lnTo>
                    <a:pt x="38497" y="2417736"/>
                  </a:lnTo>
                  <a:lnTo>
                    <a:pt x="35389" y="2454457"/>
                  </a:lnTo>
                  <a:lnTo>
                    <a:pt x="30073" y="2489200"/>
                  </a:lnTo>
                  <a:lnTo>
                    <a:pt x="26430" y="2517730"/>
                  </a:lnTo>
                  <a:lnTo>
                    <a:pt x="24863" y="2552994"/>
                  </a:lnTo>
                  <a:lnTo>
                    <a:pt x="25013" y="2594103"/>
                  </a:lnTo>
                  <a:lnTo>
                    <a:pt x="26522" y="2640167"/>
                  </a:lnTo>
                  <a:lnTo>
                    <a:pt x="29029" y="2690297"/>
                  </a:lnTo>
                  <a:lnTo>
                    <a:pt x="32176" y="2743604"/>
                  </a:lnTo>
                  <a:lnTo>
                    <a:pt x="35605" y="2799198"/>
                  </a:lnTo>
                  <a:lnTo>
                    <a:pt x="38955" y="2856190"/>
                  </a:lnTo>
                  <a:lnTo>
                    <a:pt x="41869" y="2913691"/>
                  </a:lnTo>
                  <a:lnTo>
                    <a:pt x="43987" y="2970812"/>
                  </a:lnTo>
                  <a:lnTo>
                    <a:pt x="44950" y="3026662"/>
                  </a:lnTo>
                  <a:lnTo>
                    <a:pt x="44399" y="3080353"/>
                  </a:lnTo>
                  <a:lnTo>
                    <a:pt x="41975" y="3130995"/>
                  </a:lnTo>
                  <a:lnTo>
                    <a:pt x="37319" y="3177700"/>
                  </a:lnTo>
                  <a:lnTo>
                    <a:pt x="30073" y="3219577"/>
                  </a:lnTo>
                  <a:lnTo>
                    <a:pt x="21064" y="3265565"/>
                  </a:lnTo>
                  <a:lnTo>
                    <a:pt x="13954" y="3313055"/>
                  </a:lnTo>
                  <a:lnTo>
                    <a:pt x="8633" y="3361910"/>
                  </a:lnTo>
                  <a:lnTo>
                    <a:pt x="4995" y="3411997"/>
                  </a:lnTo>
                  <a:lnTo>
                    <a:pt x="2930" y="3463180"/>
                  </a:lnTo>
                  <a:lnTo>
                    <a:pt x="2330" y="3515323"/>
                  </a:lnTo>
                  <a:lnTo>
                    <a:pt x="3087" y="3568291"/>
                  </a:lnTo>
                  <a:lnTo>
                    <a:pt x="5094" y="3621949"/>
                  </a:lnTo>
                  <a:lnTo>
                    <a:pt x="8241" y="3676161"/>
                  </a:lnTo>
                  <a:lnTo>
                    <a:pt x="12421" y="3730793"/>
                  </a:lnTo>
                  <a:lnTo>
                    <a:pt x="17525" y="3785709"/>
                  </a:lnTo>
                  <a:lnTo>
                    <a:pt x="23445" y="3840773"/>
                  </a:lnTo>
                  <a:lnTo>
                    <a:pt x="30073" y="3895852"/>
                  </a:lnTo>
                  <a:lnTo>
                    <a:pt x="36393" y="3951227"/>
                  </a:lnTo>
                  <a:lnTo>
                    <a:pt x="41492" y="4007085"/>
                  </a:lnTo>
                  <a:lnTo>
                    <a:pt x="45415" y="4063142"/>
                  </a:lnTo>
                  <a:lnTo>
                    <a:pt x="48209" y="4119113"/>
                  </a:lnTo>
                  <a:lnTo>
                    <a:pt x="49919" y="4174714"/>
                  </a:lnTo>
                  <a:lnTo>
                    <a:pt x="50591" y="4229662"/>
                  </a:lnTo>
                  <a:lnTo>
                    <a:pt x="50270" y="4283671"/>
                  </a:lnTo>
                  <a:lnTo>
                    <a:pt x="49003" y="4336459"/>
                  </a:lnTo>
                  <a:lnTo>
                    <a:pt x="46836" y="4387741"/>
                  </a:lnTo>
                  <a:lnTo>
                    <a:pt x="43813" y="4437232"/>
                  </a:lnTo>
                  <a:lnTo>
                    <a:pt x="39981" y="4484650"/>
                  </a:lnTo>
                  <a:lnTo>
                    <a:pt x="35386" y="4529709"/>
                  </a:lnTo>
                  <a:lnTo>
                    <a:pt x="30073" y="4572127"/>
                  </a:lnTo>
                  <a:lnTo>
                    <a:pt x="26318" y="4606014"/>
                  </a:lnTo>
                  <a:lnTo>
                    <a:pt x="23626" y="4644600"/>
                  </a:lnTo>
                  <a:lnTo>
                    <a:pt x="21878" y="4687330"/>
                  </a:lnTo>
                  <a:lnTo>
                    <a:pt x="20955" y="4733651"/>
                  </a:lnTo>
                  <a:lnTo>
                    <a:pt x="20739" y="4783010"/>
                  </a:lnTo>
                  <a:lnTo>
                    <a:pt x="21111" y="4834852"/>
                  </a:lnTo>
                  <a:lnTo>
                    <a:pt x="21952" y="4888624"/>
                  </a:lnTo>
                  <a:lnTo>
                    <a:pt x="23144" y="4943773"/>
                  </a:lnTo>
                  <a:lnTo>
                    <a:pt x="24568" y="4999745"/>
                  </a:lnTo>
                  <a:lnTo>
                    <a:pt x="26105" y="5055986"/>
                  </a:lnTo>
                  <a:lnTo>
                    <a:pt x="27637" y="5111942"/>
                  </a:lnTo>
                  <a:lnTo>
                    <a:pt x="29045" y="5167061"/>
                  </a:lnTo>
                  <a:lnTo>
                    <a:pt x="30210" y="5220788"/>
                  </a:lnTo>
                  <a:lnTo>
                    <a:pt x="31014" y="5272569"/>
                  </a:lnTo>
                  <a:lnTo>
                    <a:pt x="31339" y="5321852"/>
                  </a:lnTo>
                  <a:lnTo>
                    <a:pt x="31064" y="5368083"/>
                  </a:lnTo>
                  <a:lnTo>
                    <a:pt x="30073" y="5410708"/>
                  </a:lnTo>
                  <a:lnTo>
                    <a:pt x="21437" y="5411241"/>
                  </a:lnTo>
                  <a:lnTo>
                    <a:pt x="14071" y="5411444"/>
                  </a:lnTo>
                  <a:lnTo>
                    <a:pt x="7213" y="5410708"/>
                  </a:lnTo>
                  <a:lnTo>
                    <a:pt x="9951" y="5347908"/>
                  </a:lnTo>
                  <a:lnTo>
                    <a:pt x="11138" y="5293888"/>
                  </a:lnTo>
                  <a:lnTo>
                    <a:pt x="11089" y="5246857"/>
                  </a:lnTo>
                  <a:lnTo>
                    <a:pt x="10120" y="5205024"/>
                  </a:lnTo>
                  <a:lnTo>
                    <a:pt x="8548" y="5166599"/>
                  </a:lnTo>
                  <a:lnTo>
                    <a:pt x="6689" y="5129791"/>
                  </a:lnTo>
                  <a:lnTo>
                    <a:pt x="4859" y="5092811"/>
                  </a:lnTo>
                  <a:lnTo>
                    <a:pt x="3375" y="5053866"/>
                  </a:lnTo>
                  <a:lnTo>
                    <a:pt x="2552" y="5011166"/>
                  </a:lnTo>
                  <a:lnTo>
                    <a:pt x="2706" y="4962922"/>
                  </a:lnTo>
                  <a:lnTo>
                    <a:pt x="4155" y="4907342"/>
                  </a:lnTo>
                  <a:lnTo>
                    <a:pt x="7213" y="4842637"/>
                  </a:lnTo>
                  <a:lnTo>
                    <a:pt x="11369" y="4763564"/>
                  </a:lnTo>
                  <a:lnTo>
                    <a:pt x="14370" y="4693379"/>
                  </a:lnTo>
                  <a:lnTo>
                    <a:pt x="16302" y="4631055"/>
                  </a:lnTo>
                  <a:lnTo>
                    <a:pt x="17253" y="4575565"/>
                  </a:lnTo>
                  <a:lnTo>
                    <a:pt x="17310" y="4525883"/>
                  </a:lnTo>
                  <a:lnTo>
                    <a:pt x="16558" y="4480982"/>
                  </a:lnTo>
                  <a:lnTo>
                    <a:pt x="15086" y="4439837"/>
                  </a:lnTo>
                  <a:lnTo>
                    <a:pt x="12980" y="4401420"/>
                  </a:lnTo>
                  <a:lnTo>
                    <a:pt x="10327" y="4364706"/>
                  </a:lnTo>
                  <a:lnTo>
                    <a:pt x="7213" y="4328668"/>
                  </a:lnTo>
                  <a:lnTo>
                    <a:pt x="5096" y="4298142"/>
                  </a:lnTo>
                  <a:lnTo>
                    <a:pt x="3454" y="4258945"/>
                  </a:lnTo>
                  <a:lnTo>
                    <a:pt x="2251" y="4212411"/>
                  </a:lnTo>
                  <a:lnTo>
                    <a:pt x="1448" y="4159877"/>
                  </a:lnTo>
                  <a:lnTo>
                    <a:pt x="1009" y="4102677"/>
                  </a:lnTo>
                  <a:lnTo>
                    <a:pt x="895" y="4042148"/>
                  </a:lnTo>
                  <a:lnTo>
                    <a:pt x="1069" y="3979624"/>
                  </a:lnTo>
                  <a:lnTo>
                    <a:pt x="1495" y="3916441"/>
                  </a:lnTo>
                  <a:lnTo>
                    <a:pt x="2133" y="3853935"/>
                  </a:lnTo>
                  <a:lnTo>
                    <a:pt x="2948" y="3793440"/>
                  </a:lnTo>
                  <a:lnTo>
                    <a:pt x="3900" y="3736293"/>
                  </a:lnTo>
                  <a:lnTo>
                    <a:pt x="4954" y="3683829"/>
                  </a:lnTo>
                  <a:lnTo>
                    <a:pt x="6070" y="3637383"/>
                  </a:lnTo>
                  <a:lnTo>
                    <a:pt x="7213" y="3598291"/>
                  </a:lnTo>
                  <a:lnTo>
                    <a:pt x="7994" y="3554362"/>
                  </a:lnTo>
                  <a:lnTo>
                    <a:pt x="7646" y="3511101"/>
                  </a:lnTo>
                  <a:lnTo>
                    <a:pt x="6492" y="3467771"/>
                  </a:lnTo>
                  <a:lnTo>
                    <a:pt x="4857" y="3423635"/>
                  </a:lnTo>
                  <a:lnTo>
                    <a:pt x="3065" y="3377956"/>
                  </a:lnTo>
                  <a:lnTo>
                    <a:pt x="1442" y="3329997"/>
                  </a:lnTo>
                  <a:lnTo>
                    <a:pt x="312" y="3279022"/>
                  </a:lnTo>
                  <a:lnTo>
                    <a:pt x="0" y="3224293"/>
                  </a:lnTo>
                  <a:lnTo>
                    <a:pt x="829" y="3165075"/>
                  </a:lnTo>
                  <a:lnTo>
                    <a:pt x="3125" y="3100629"/>
                  </a:lnTo>
                  <a:lnTo>
                    <a:pt x="7213" y="3030220"/>
                  </a:lnTo>
                  <a:lnTo>
                    <a:pt x="10500" y="2974530"/>
                  </a:lnTo>
                  <a:lnTo>
                    <a:pt x="12491" y="2922634"/>
                  </a:lnTo>
                  <a:lnTo>
                    <a:pt x="13385" y="2873719"/>
                  </a:lnTo>
                  <a:lnTo>
                    <a:pt x="13378" y="2826972"/>
                  </a:lnTo>
                  <a:lnTo>
                    <a:pt x="12668" y="2781580"/>
                  </a:lnTo>
                  <a:lnTo>
                    <a:pt x="11452" y="2736728"/>
                  </a:lnTo>
                  <a:lnTo>
                    <a:pt x="9928" y="2691606"/>
                  </a:lnTo>
                  <a:lnTo>
                    <a:pt x="8293" y="2645398"/>
                  </a:lnTo>
                  <a:lnTo>
                    <a:pt x="6744" y="2597293"/>
                  </a:lnTo>
                  <a:lnTo>
                    <a:pt x="5480" y="2546477"/>
                  </a:lnTo>
                  <a:lnTo>
                    <a:pt x="4698" y="2492137"/>
                  </a:lnTo>
                  <a:lnTo>
                    <a:pt x="4594" y="2433460"/>
                  </a:lnTo>
                  <a:lnTo>
                    <a:pt x="5366" y="2369633"/>
                  </a:lnTo>
                  <a:lnTo>
                    <a:pt x="7213" y="2299842"/>
                  </a:lnTo>
                  <a:lnTo>
                    <a:pt x="9038" y="2234025"/>
                  </a:lnTo>
                  <a:lnTo>
                    <a:pt x="10031" y="2172548"/>
                  </a:lnTo>
                  <a:lnTo>
                    <a:pt x="10322" y="2114856"/>
                  </a:lnTo>
                  <a:lnTo>
                    <a:pt x="10044" y="2060393"/>
                  </a:lnTo>
                  <a:lnTo>
                    <a:pt x="9330" y="2008603"/>
                  </a:lnTo>
                  <a:lnTo>
                    <a:pt x="8310" y="1958930"/>
                  </a:lnTo>
                  <a:lnTo>
                    <a:pt x="7118" y="1910817"/>
                  </a:lnTo>
                  <a:lnTo>
                    <a:pt x="5885" y="1863708"/>
                  </a:lnTo>
                  <a:lnTo>
                    <a:pt x="4744" y="1817048"/>
                  </a:lnTo>
                  <a:lnTo>
                    <a:pt x="3826" y="1770281"/>
                  </a:lnTo>
                  <a:lnTo>
                    <a:pt x="3264" y="1722849"/>
                  </a:lnTo>
                  <a:lnTo>
                    <a:pt x="3190" y="1674198"/>
                  </a:lnTo>
                  <a:lnTo>
                    <a:pt x="3735" y="1623770"/>
                  </a:lnTo>
                  <a:lnTo>
                    <a:pt x="5032" y="1571011"/>
                  </a:lnTo>
                  <a:lnTo>
                    <a:pt x="7213" y="1515364"/>
                  </a:lnTo>
                  <a:lnTo>
                    <a:pt x="10577" y="1446223"/>
                  </a:lnTo>
                  <a:lnTo>
                    <a:pt x="13889" y="1381700"/>
                  </a:lnTo>
                  <a:lnTo>
                    <a:pt x="16982" y="1321351"/>
                  </a:lnTo>
                  <a:lnTo>
                    <a:pt x="19687" y="1264736"/>
                  </a:lnTo>
                  <a:lnTo>
                    <a:pt x="21837" y="1211412"/>
                  </a:lnTo>
                  <a:lnTo>
                    <a:pt x="23263" y="1160938"/>
                  </a:lnTo>
                  <a:lnTo>
                    <a:pt x="23797" y="1112872"/>
                  </a:lnTo>
                  <a:lnTo>
                    <a:pt x="23271" y="1066771"/>
                  </a:lnTo>
                  <a:lnTo>
                    <a:pt x="21518" y="1022195"/>
                  </a:lnTo>
                  <a:lnTo>
                    <a:pt x="18370" y="978700"/>
                  </a:lnTo>
                  <a:lnTo>
                    <a:pt x="13657" y="935846"/>
                  </a:lnTo>
                  <a:lnTo>
                    <a:pt x="7213" y="893190"/>
                  </a:lnTo>
                  <a:lnTo>
                    <a:pt x="3262" y="861472"/>
                  </a:lnTo>
                  <a:lnTo>
                    <a:pt x="1067" y="823743"/>
                  </a:lnTo>
                  <a:lnTo>
                    <a:pt x="387" y="780737"/>
                  </a:lnTo>
                  <a:lnTo>
                    <a:pt x="979" y="733186"/>
                  </a:lnTo>
                  <a:lnTo>
                    <a:pt x="2601" y="681823"/>
                  </a:lnTo>
                  <a:lnTo>
                    <a:pt x="5012" y="627379"/>
                  </a:lnTo>
                  <a:lnTo>
                    <a:pt x="7968" y="570589"/>
                  </a:lnTo>
                  <a:lnTo>
                    <a:pt x="11227" y="512184"/>
                  </a:lnTo>
                  <a:lnTo>
                    <a:pt x="14547" y="452897"/>
                  </a:lnTo>
                  <a:lnTo>
                    <a:pt x="17687" y="393461"/>
                  </a:lnTo>
                  <a:lnTo>
                    <a:pt x="20403" y="334608"/>
                  </a:lnTo>
                  <a:lnTo>
                    <a:pt x="22453" y="277071"/>
                  </a:lnTo>
                  <a:lnTo>
                    <a:pt x="23596" y="221583"/>
                  </a:lnTo>
                  <a:lnTo>
                    <a:pt x="23588" y="168875"/>
                  </a:lnTo>
                  <a:lnTo>
                    <a:pt x="22188" y="119681"/>
                  </a:lnTo>
                  <a:lnTo>
                    <a:pt x="19154" y="74734"/>
                  </a:lnTo>
                  <a:lnTo>
                    <a:pt x="14243" y="34765"/>
                  </a:lnTo>
                  <a:lnTo>
                    <a:pt x="7213" y="507"/>
                  </a:lnTo>
                  <a:lnTo>
                    <a:pt x="18516" y="0"/>
                  </a:lnTo>
                  <a:lnTo>
                    <a:pt x="23723" y="635"/>
                  </a:lnTo>
                  <a:lnTo>
                    <a:pt x="30073" y="507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8050" y="3177539"/>
            <a:ext cx="6779513" cy="23746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4452" y="1197886"/>
            <a:ext cx="6537769" cy="157656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104244" y="6472872"/>
            <a:ext cx="1778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8865" y="6083300"/>
            <a:ext cx="14986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8225" y="1946084"/>
            <a:ext cx="2560320" cy="311531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3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16178"/>
            <a:ext cx="1473835" cy="593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630" y="546735"/>
            <a:ext cx="538480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260" dirty="0"/>
              <a:t>Success</a:t>
            </a:r>
            <a:r>
              <a:rPr sz="3600" spc="15" dirty="0"/>
              <a:t> </a:t>
            </a:r>
            <a:r>
              <a:rPr sz="3600" spc="-175" dirty="0"/>
              <a:t>Rate</a:t>
            </a:r>
            <a:r>
              <a:rPr sz="3600" spc="30" dirty="0"/>
              <a:t> </a:t>
            </a:r>
            <a:r>
              <a:rPr sz="3600" spc="-100" dirty="0"/>
              <a:t>vs.</a:t>
            </a:r>
            <a:r>
              <a:rPr sz="3600" dirty="0"/>
              <a:t> Orbit</a:t>
            </a:r>
            <a:r>
              <a:rPr sz="3600" spc="-30" dirty="0"/>
              <a:t> </a:t>
            </a:r>
            <a:r>
              <a:rPr sz="3600" spc="-114" dirty="0"/>
              <a:t>Type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22630" y="1764601"/>
            <a:ext cx="3561715" cy="127190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marR="9525" indent="-229235">
              <a:lnSpc>
                <a:spcPts val="2400"/>
              </a:lnSpc>
              <a:spcBef>
                <a:spcPts val="4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5" dirty="0">
                <a:latin typeface="Microsoft Sans Serif"/>
                <a:cs typeface="Microsoft Sans Serif"/>
              </a:rPr>
              <a:t>From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10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plot,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we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can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see </a:t>
            </a:r>
            <a:r>
              <a:rPr sz="2200" dirty="0">
                <a:latin typeface="Microsoft Sans Serif"/>
                <a:cs typeface="Microsoft Sans Serif"/>
              </a:rPr>
              <a:t>that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190" dirty="0">
                <a:latin typeface="Microsoft Sans Serif"/>
                <a:cs typeface="Microsoft Sans Serif"/>
              </a:rPr>
              <a:t>ES-</a:t>
            </a:r>
            <a:r>
              <a:rPr sz="2200" dirty="0">
                <a:latin typeface="Microsoft Sans Serif"/>
                <a:cs typeface="Microsoft Sans Serif"/>
              </a:rPr>
              <a:t>L1,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-225" dirty="0">
                <a:latin typeface="Microsoft Sans Serif"/>
                <a:cs typeface="Microsoft Sans Serif"/>
              </a:rPr>
              <a:t>GEO,</a:t>
            </a:r>
            <a:r>
              <a:rPr sz="2200" spc="45" dirty="0">
                <a:latin typeface="Microsoft Sans Serif"/>
                <a:cs typeface="Microsoft Sans Serif"/>
              </a:rPr>
              <a:t> </a:t>
            </a:r>
            <a:r>
              <a:rPr sz="2200" spc="-185" dirty="0">
                <a:latin typeface="Microsoft Sans Serif"/>
                <a:cs typeface="Microsoft Sans Serif"/>
              </a:rPr>
              <a:t>HEO,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180" dirty="0">
                <a:latin typeface="Microsoft Sans Serif"/>
                <a:cs typeface="Microsoft Sans Serif"/>
              </a:rPr>
              <a:t>SSO,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185"/>
              </a:lnSpc>
            </a:pPr>
            <a:r>
              <a:rPr sz="2200" spc="-160" dirty="0">
                <a:latin typeface="Microsoft Sans Serif"/>
                <a:cs typeface="Microsoft Sans Serif"/>
              </a:rPr>
              <a:t>VLEO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had</a:t>
            </a:r>
            <a:r>
              <a:rPr sz="2200" spc="-1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most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-100" dirty="0">
                <a:latin typeface="Microsoft Sans Serif"/>
                <a:cs typeface="Microsoft Sans Serif"/>
              </a:rPr>
              <a:t>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20"/>
              </a:lnSpc>
            </a:pPr>
            <a:r>
              <a:rPr sz="2200" spc="-10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2479"/>
            <a:ext cx="1014094" cy="2019300"/>
          </a:xfrm>
          <a:custGeom>
            <a:avLst/>
            <a:gdLst/>
            <a:ahLst/>
            <a:cxnLst/>
            <a:rect l="l" t="t" r="r" b="b"/>
            <a:pathLst>
              <a:path w="1014094" h="2019300">
                <a:moveTo>
                  <a:pt x="1014056" y="1369021"/>
                </a:moveTo>
                <a:lnTo>
                  <a:pt x="833729" y="1188707"/>
                </a:lnTo>
                <a:lnTo>
                  <a:pt x="1013460" y="1009650"/>
                </a:lnTo>
                <a:lnTo>
                  <a:pt x="0" y="0"/>
                </a:lnTo>
                <a:lnTo>
                  <a:pt x="0" y="2019300"/>
                </a:lnTo>
                <a:lnTo>
                  <a:pt x="489724" y="1531404"/>
                </a:lnTo>
                <a:lnTo>
                  <a:pt x="670699" y="1712366"/>
                </a:lnTo>
                <a:lnTo>
                  <a:pt x="1014056" y="1369021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392" y="2278312"/>
            <a:ext cx="6487450" cy="337579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6640" y="0"/>
            <a:ext cx="975360" cy="1935480"/>
          </a:xfrm>
          <a:custGeom>
            <a:avLst/>
            <a:gdLst/>
            <a:ahLst/>
            <a:cxnLst/>
            <a:rect l="l" t="t" r="r" b="b"/>
            <a:pathLst>
              <a:path w="975359" h="1935480">
                <a:moveTo>
                  <a:pt x="975360" y="0"/>
                </a:moveTo>
                <a:lnTo>
                  <a:pt x="0" y="967740"/>
                </a:lnTo>
                <a:lnTo>
                  <a:pt x="178904" y="1145260"/>
                </a:lnTo>
                <a:lnTo>
                  <a:pt x="2667" y="1321562"/>
                </a:lnTo>
                <a:lnTo>
                  <a:pt x="351282" y="1670177"/>
                </a:lnTo>
                <a:lnTo>
                  <a:pt x="528955" y="1492567"/>
                </a:lnTo>
                <a:lnTo>
                  <a:pt x="975360" y="1935480"/>
                </a:lnTo>
                <a:lnTo>
                  <a:pt x="975360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98808" y="6472872"/>
            <a:ext cx="1778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082101"/>
            <a:ext cx="10240010" cy="10356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2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shows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Number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type.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LEO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related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whereas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17258"/>
            <a:ext cx="5822315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Flight</a:t>
            </a:r>
            <a:r>
              <a:rPr spc="-130" dirty="0"/>
              <a:t> </a:t>
            </a:r>
            <a:r>
              <a:rPr spc="-85" dirty="0"/>
              <a:t>Number</a:t>
            </a:r>
            <a:r>
              <a:rPr spc="-100" dirty="0"/>
              <a:t> </a:t>
            </a:r>
            <a:r>
              <a:rPr spc="-70" dirty="0"/>
              <a:t>vs.</a:t>
            </a:r>
            <a:r>
              <a:rPr spc="-45" dirty="0"/>
              <a:t> </a:t>
            </a:r>
            <a:r>
              <a:rPr dirty="0"/>
              <a:t>Orbit</a:t>
            </a:r>
            <a:r>
              <a:rPr spc="-80" dirty="0"/>
              <a:t> </a:t>
            </a:r>
            <a:r>
              <a:rPr spc="-12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119" y="3528059"/>
            <a:ext cx="8267700" cy="21031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21</a:t>
            </a:fld>
            <a:endParaRPr spc="6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070163"/>
            <a:ext cx="10026015" cy="6997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2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observe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PO, </a:t>
            </a:r>
            <a:r>
              <a:rPr sz="22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17258"/>
            <a:ext cx="4538345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14" dirty="0"/>
              <a:t>Payload</a:t>
            </a:r>
            <a:r>
              <a:rPr spc="-30" dirty="0"/>
              <a:t> </a:t>
            </a:r>
            <a:r>
              <a:rPr spc="-100" dirty="0"/>
              <a:t>vs.</a:t>
            </a:r>
            <a:r>
              <a:rPr spc="-90" dirty="0"/>
              <a:t> </a:t>
            </a:r>
            <a:r>
              <a:rPr dirty="0"/>
              <a:t>Orbit</a:t>
            </a:r>
            <a:r>
              <a:rPr spc="-5" dirty="0"/>
              <a:t> </a:t>
            </a:r>
            <a:r>
              <a:rPr spc="-14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3429000"/>
            <a:ext cx="9083040" cy="2095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22</a:t>
            </a:fld>
            <a:endParaRPr spc="6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630" y="546735"/>
            <a:ext cx="564832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125" dirty="0"/>
              <a:t>Launch</a:t>
            </a:r>
            <a:r>
              <a:rPr sz="3600" spc="-40" dirty="0"/>
              <a:t> </a:t>
            </a:r>
            <a:r>
              <a:rPr sz="3600" spc="-265" dirty="0"/>
              <a:t>Success</a:t>
            </a:r>
            <a:r>
              <a:rPr sz="3600" spc="25" dirty="0"/>
              <a:t> </a:t>
            </a:r>
            <a:r>
              <a:rPr sz="3600" spc="-114" dirty="0"/>
              <a:t>Yearly</a:t>
            </a:r>
            <a:r>
              <a:rPr sz="3600" dirty="0"/>
              <a:t> </a:t>
            </a:r>
            <a:r>
              <a:rPr sz="3600" spc="-65" dirty="0"/>
              <a:t>Trend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22630" y="1764601"/>
            <a:ext cx="3281679" cy="12719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9235">
              <a:lnSpc>
                <a:spcPct val="90300"/>
              </a:lnSpc>
              <a:spcBef>
                <a:spcPts val="37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5" dirty="0">
                <a:latin typeface="Microsoft Sans Serif"/>
                <a:cs typeface="Microsoft Sans Serif"/>
              </a:rPr>
              <a:t>From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9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plot,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we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can </a:t>
            </a:r>
            <a:r>
              <a:rPr sz="2200" spc="-40" dirty="0">
                <a:latin typeface="Microsoft Sans Serif"/>
                <a:cs typeface="Microsoft Sans Serif"/>
              </a:rPr>
              <a:t>observe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that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rate </a:t>
            </a:r>
            <a:r>
              <a:rPr sz="2200" spc="-60" dirty="0">
                <a:latin typeface="Microsoft Sans Serif"/>
                <a:cs typeface="Microsoft Sans Serif"/>
              </a:rPr>
              <a:t>since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90" dirty="0">
                <a:latin typeface="Microsoft Sans Serif"/>
                <a:cs typeface="Microsoft Sans Serif"/>
              </a:rPr>
              <a:t>2013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kept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on </a:t>
            </a:r>
            <a:r>
              <a:rPr sz="2200" spc="-50" dirty="0">
                <a:latin typeface="Microsoft Sans Serif"/>
                <a:cs typeface="Microsoft Sans Serif"/>
              </a:rPr>
              <a:t>increasing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till</a:t>
            </a:r>
            <a:r>
              <a:rPr sz="2200" spc="16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2479"/>
            <a:ext cx="1014094" cy="2019300"/>
          </a:xfrm>
          <a:custGeom>
            <a:avLst/>
            <a:gdLst/>
            <a:ahLst/>
            <a:cxnLst/>
            <a:rect l="l" t="t" r="r" b="b"/>
            <a:pathLst>
              <a:path w="1014094" h="2019300">
                <a:moveTo>
                  <a:pt x="1014056" y="1369021"/>
                </a:moveTo>
                <a:lnTo>
                  <a:pt x="833729" y="1188707"/>
                </a:lnTo>
                <a:lnTo>
                  <a:pt x="1013460" y="1009650"/>
                </a:lnTo>
                <a:lnTo>
                  <a:pt x="0" y="0"/>
                </a:lnTo>
                <a:lnTo>
                  <a:pt x="0" y="2019300"/>
                </a:lnTo>
                <a:lnTo>
                  <a:pt x="489724" y="1531404"/>
                </a:lnTo>
                <a:lnTo>
                  <a:pt x="670699" y="1712366"/>
                </a:lnTo>
                <a:lnTo>
                  <a:pt x="1014056" y="1369021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16640" y="0"/>
            <a:ext cx="975360" cy="1935480"/>
          </a:xfrm>
          <a:custGeom>
            <a:avLst/>
            <a:gdLst/>
            <a:ahLst/>
            <a:cxnLst/>
            <a:rect l="l" t="t" r="r" b="b"/>
            <a:pathLst>
              <a:path w="975359" h="1935480">
                <a:moveTo>
                  <a:pt x="975360" y="0"/>
                </a:moveTo>
                <a:lnTo>
                  <a:pt x="0" y="967740"/>
                </a:lnTo>
                <a:lnTo>
                  <a:pt x="178904" y="1145260"/>
                </a:lnTo>
                <a:lnTo>
                  <a:pt x="2667" y="1321562"/>
                </a:lnTo>
                <a:lnTo>
                  <a:pt x="351282" y="1670177"/>
                </a:lnTo>
                <a:lnTo>
                  <a:pt x="528955" y="1492567"/>
                </a:lnTo>
                <a:lnTo>
                  <a:pt x="975360" y="1935480"/>
                </a:lnTo>
                <a:lnTo>
                  <a:pt x="975360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4211" y="2000842"/>
            <a:ext cx="6204204" cy="350154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73408" y="6472872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pPr marL="38100">
                <a:lnSpc>
                  <a:spcPts val="1240"/>
                </a:lnSpc>
              </a:pPr>
              <a:t>23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630" y="565467"/>
            <a:ext cx="4492625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All</a:t>
            </a:r>
            <a:r>
              <a:rPr spc="-50" dirty="0"/>
              <a:t> </a:t>
            </a:r>
            <a:r>
              <a:rPr spc="-135" dirty="0"/>
              <a:t>Launch</a:t>
            </a:r>
            <a:r>
              <a:rPr spc="-110" dirty="0"/>
              <a:t> </a:t>
            </a:r>
            <a:r>
              <a:rPr spc="-55" dirty="0"/>
              <a:t>Site </a:t>
            </a:r>
            <a:r>
              <a:rPr spc="-190" dirty="0"/>
              <a:t>Names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630" y="1764601"/>
            <a:ext cx="3846829" cy="12719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9235">
              <a:lnSpc>
                <a:spcPct val="90300"/>
              </a:lnSpc>
              <a:spcBef>
                <a:spcPts val="37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10" dirty="0">
                <a:latin typeface="Microsoft Sans Serif"/>
                <a:cs typeface="Microsoft Sans Serif"/>
              </a:rPr>
              <a:t>We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used</a:t>
            </a:r>
            <a:r>
              <a:rPr sz="2200" spc="-1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9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key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word </a:t>
            </a:r>
            <a:r>
              <a:rPr sz="2200" b="1" spc="-200" dirty="0">
                <a:latin typeface="Arial"/>
                <a:cs typeface="Arial"/>
              </a:rPr>
              <a:t>DISTINCT</a:t>
            </a:r>
            <a:r>
              <a:rPr sz="2200" b="1" spc="-155" dirty="0">
                <a:latin typeface="Arial"/>
                <a:cs typeface="Arial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to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show</a:t>
            </a:r>
            <a:r>
              <a:rPr sz="2200" dirty="0">
                <a:latin typeface="Microsoft Sans Serif"/>
                <a:cs typeface="Microsoft Sans Serif"/>
              </a:rPr>
              <a:t> only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unique </a:t>
            </a:r>
            <a:r>
              <a:rPr sz="2200" spc="-50" dirty="0">
                <a:latin typeface="Microsoft Sans Serif"/>
                <a:cs typeface="Microsoft Sans Serif"/>
              </a:rPr>
              <a:t>launch</a:t>
            </a:r>
            <a:r>
              <a:rPr sz="2200" spc="-10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sites</a:t>
            </a:r>
            <a:r>
              <a:rPr sz="2200" spc="-10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from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10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SpaceX 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2479"/>
            <a:ext cx="1014094" cy="2019300"/>
          </a:xfrm>
          <a:custGeom>
            <a:avLst/>
            <a:gdLst/>
            <a:ahLst/>
            <a:cxnLst/>
            <a:rect l="l" t="t" r="r" b="b"/>
            <a:pathLst>
              <a:path w="1014094" h="2019300">
                <a:moveTo>
                  <a:pt x="1014056" y="1369021"/>
                </a:moveTo>
                <a:lnTo>
                  <a:pt x="833729" y="1188707"/>
                </a:lnTo>
                <a:lnTo>
                  <a:pt x="1013460" y="1009650"/>
                </a:lnTo>
                <a:lnTo>
                  <a:pt x="0" y="0"/>
                </a:lnTo>
                <a:lnTo>
                  <a:pt x="0" y="2019300"/>
                </a:lnTo>
                <a:lnTo>
                  <a:pt x="489724" y="1531404"/>
                </a:lnTo>
                <a:lnTo>
                  <a:pt x="670699" y="1712366"/>
                </a:lnTo>
                <a:lnTo>
                  <a:pt x="1014056" y="1369021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16640" y="0"/>
            <a:ext cx="975360" cy="1935480"/>
          </a:xfrm>
          <a:custGeom>
            <a:avLst/>
            <a:gdLst/>
            <a:ahLst/>
            <a:cxnLst/>
            <a:rect l="l" t="t" r="r" b="b"/>
            <a:pathLst>
              <a:path w="975359" h="1935480">
                <a:moveTo>
                  <a:pt x="975360" y="0"/>
                </a:moveTo>
                <a:lnTo>
                  <a:pt x="0" y="967740"/>
                </a:lnTo>
                <a:lnTo>
                  <a:pt x="178904" y="1145260"/>
                </a:lnTo>
                <a:lnTo>
                  <a:pt x="2667" y="1321562"/>
                </a:lnTo>
                <a:lnTo>
                  <a:pt x="351282" y="1670177"/>
                </a:lnTo>
                <a:lnTo>
                  <a:pt x="528955" y="1492567"/>
                </a:lnTo>
                <a:lnTo>
                  <a:pt x="975360" y="1935480"/>
                </a:lnTo>
                <a:lnTo>
                  <a:pt x="975360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9260" y="3261359"/>
            <a:ext cx="8793480" cy="30556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73408" y="6472872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pPr marL="38100">
                <a:lnSpc>
                  <a:spcPts val="1240"/>
                </a:lnSpc>
              </a:pPr>
              <a:t>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919916"/>
            <a:ext cx="9394190" cy="6997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0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16178"/>
            <a:ext cx="7270750" cy="593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30" dirty="0"/>
              <a:t>Launch</a:t>
            </a:r>
            <a:r>
              <a:rPr spc="-120" dirty="0"/>
              <a:t> </a:t>
            </a:r>
            <a:r>
              <a:rPr spc="-60" dirty="0"/>
              <a:t>Site</a:t>
            </a:r>
            <a:r>
              <a:rPr spc="-90" dirty="0"/>
              <a:t> </a:t>
            </a:r>
            <a:r>
              <a:rPr spc="-215" dirty="0"/>
              <a:t>Names</a:t>
            </a:r>
            <a:r>
              <a:rPr spc="-35" dirty="0"/>
              <a:t> </a:t>
            </a:r>
            <a:r>
              <a:rPr spc="-30" dirty="0"/>
              <a:t>Begin</a:t>
            </a:r>
            <a:r>
              <a:rPr spc="-50" dirty="0"/>
              <a:t> </a:t>
            </a:r>
            <a:r>
              <a:rPr dirty="0"/>
              <a:t>with</a:t>
            </a:r>
            <a:r>
              <a:rPr spc="-5" dirty="0"/>
              <a:t> </a:t>
            </a:r>
            <a:r>
              <a:rPr spc="-190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02080"/>
            <a:ext cx="10378440" cy="32994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25</a:t>
            </a:fld>
            <a:endParaRPr spc="6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38007"/>
            <a:ext cx="9052560" cy="6997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2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16178"/>
            <a:ext cx="3882390" cy="593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Total</a:t>
            </a:r>
            <a:r>
              <a:rPr spc="-185" dirty="0"/>
              <a:t> </a:t>
            </a:r>
            <a:r>
              <a:rPr spc="-114" dirty="0"/>
              <a:t>Payload</a:t>
            </a:r>
            <a:r>
              <a:rPr spc="-130" dirty="0"/>
              <a:t> </a:t>
            </a:r>
            <a:r>
              <a:rPr spc="-190" dirty="0"/>
              <a:t>Mass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80" y="3276600"/>
            <a:ext cx="10553700" cy="27508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26</a:t>
            </a:fld>
            <a:endParaRPr spc="6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8027" y="583184"/>
            <a:ext cx="2759075" cy="160845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65"/>
              </a:spcBef>
            </a:pPr>
            <a:r>
              <a:rPr spc="-10" dirty="0"/>
              <a:t>Average </a:t>
            </a:r>
            <a:r>
              <a:rPr spc="-114" dirty="0"/>
              <a:t>Payload</a:t>
            </a:r>
            <a:r>
              <a:rPr spc="-90" dirty="0"/>
              <a:t> </a:t>
            </a:r>
            <a:r>
              <a:rPr spc="-220" dirty="0"/>
              <a:t>Mass </a:t>
            </a:r>
            <a:r>
              <a:rPr dirty="0"/>
              <a:t>by</a:t>
            </a:r>
            <a:r>
              <a:rPr spc="20" dirty="0"/>
              <a:t> </a:t>
            </a:r>
            <a:r>
              <a:rPr dirty="0"/>
              <a:t>F9</a:t>
            </a:r>
            <a:r>
              <a:rPr spc="-40" dirty="0"/>
              <a:t> </a:t>
            </a:r>
            <a:r>
              <a:rPr spc="-2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8027" y="2428557"/>
            <a:ext cx="3178175" cy="115189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marR="5080" indent="-229235">
              <a:lnSpc>
                <a:spcPts val="2160"/>
              </a:lnSpc>
              <a:spcBef>
                <a:spcPts val="355"/>
              </a:spcBef>
              <a:buFont typeface="Arial MT"/>
              <a:buChar char="•"/>
              <a:tabLst>
                <a:tab pos="241300" algn="l"/>
              </a:tabLst>
            </a:pPr>
            <a:r>
              <a:rPr sz="1950" spc="-105" dirty="0">
                <a:latin typeface="Microsoft Sans Serif"/>
                <a:cs typeface="Microsoft Sans Serif"/>
              </a:rPr>
              <a:t>We</a:t>
            </a:r>
            <a:r>
              <a:rPr sz="1950" spc="10" dirty="0">
                <a:latin typeface="Microsoft Sans Serif"/>
                <a:cs typeface="Microsoft Sans Serif"/>
              </a:rPr>
              <a:t> </a:t>
            </a:r>
            <a:r>
              <a:rPr sz="1950" spc="-30" dirty="0">
                <a:latin typeface="Microsoft Sans Serif"/>
                <a:cs typeface="Microsoft Sans Serif"/>
              </a:rPr>
              <a:t>calculated</a:t>
            </a:r>
            <a:r>
              <a:rPr sz="1950" spc="10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the</a:t>
            </a:r>
            <a:r>
              <a:rPr sz="1950" spc="-35" dirty="0">
                <a:latin typeface="Microsoft Sans Serif"/>
                <a:cs typeface="Microsoft Sans Serif"/>
              </a:rPr>
              <a:t> </a:t>
            </a:r>
            <a:r>
              <a:rPr sz="1950" spc="-10" dirty="0">
                <a:latin typeface="Microsoft Sans Serif"/>
                <a:cs typeface="Microsoft Sans Serif"/>
              </a:rPr>
              <a:t>average payload</a:t>
            </a:r>
            <a:r>
              <a:rPr sz="1950" spc="-100" dirty="0">
                <a:latin typeface="Microsoft Sans Serif"/>
                <a:cs typeface="Microsoft Sans Serif"/>
              </a:rPr>
              <a:t> </a:t>
            </a:r>
            <a:r>
              <a:rPr sz="1950" spc="-60" dirty="0">
                <a:latin typeface="Microsoft Sans Serif"/>
                <a:cs typeface="Microsoft Sans Serif"/>
              </a:rPr>
              <a:t>mass</a:t>
            </a:r>
            <a:r>
              <a:rPr sz="1950" spc="-45" dirty="0">
                <a:latin typeface="Microsoft Sans Serif"/>
                <a:cs typeface="Microsoft Sans Serif"/>
              </a:rPr>
              <a:t> </a:t>
            </a:r>
            <a:r>
              <a:rPr sz="1950" spc="-10" dirty="0">
                <a:latin typeface="Microsoft Sans Serif"/>
                <a:cs typeface="Microsoft Sans Serif"/>
              </a:rPr>
              <a:t>carried</a:t>
            </a:r>
            <a:r>
              <a:rPr sz="1950" spc="-55" dirty="0">
                <a:latin typeface="Microsoft Sans Serif"/>
                <a:cs typeface="Microsoft Sans Serif"/>
              </a:rPr>
              <a:t> </a:t>
            </a:r>
            <a:r>
              <a:rPr sz="1950" spc="-25" dirty="0">
                <a:latin typeface="Microsoft Sans Serif"/>
                <a:cs typeface="Microsoft Sans Serif"/>
              </a:rPr>
              <a:t>by </a:t>
            </a:r>
            <a:r>
              <a:rPr sz="1950" dirty="0">
                <a:latin typeface="Microsoft Sans Serif"/>
                <a:cs typeface="Microsoft Sans Serif"/>
              </a:rPr>
              <a:t>booster</a:t>
            </a:r>
            <a:r>
              <a:rPr sz="1950" spc="75" dirty="0">
                <a:latin typeface="Microsoft Sans Serif"/>
                <a:cs typeface="Microsoft Sans Serif"/>
              </a:rPr>
              <a:t> </a:t>
            </a:r>
            <a:r>
              <a:rPr sz="1950" spc="-20" dirty="0">
                <a:latin typeface="Microsoft Sans Serif"/>
                <a:cs typeface="Microsoft Sans Serif"/>
              </a:rPr>
              <a:t>version</a:t>
            </a:r>
            <a:r>
              <a:rPr sz="1950" spc="120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F9</a:t>
            </a:r>
            <a:r>
              <a:rPr sz="1950" spc="50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v1.1</a:t>
            </a:r>
            <a:r>
              <a:rPr sz="1950" spc="105" dirty="0">
                <a:latin typeface="Microsoft Sans Serif"/>
                <a:cs typeface="Microsoft Sans Serif"/>
              </a:rPr>
              <a:t> </a:t>
            </a:r>
            <a:r>
              <a:rPr sz="1950" spc="-70" dirty="0">
                <a:latin typeface="Microsoft Sans Serif"/>
                <a:cs typeface="Microsoft Sans Serif"/>
              </a:rPr>
              <a:t>as </a:t>
            </a:r>
            <a:r>
              <a:rPr sz="1950" spc="70" dirty="0">
                <a:latin typeface="Microsoft Sans Serif"/>
                <a:cs typeface="Microsoft Sans Serif"/>
              </a:rPr>
              <a:t>2928.4</a:t>
            </a:r>
            <a:endParaRPr sz="195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52900" y="0"/>
            <a:ext cx="8039100" cy="6858000"/>
            <a:chOff x="4152900" y="0"/>
            <a:chExt cx="8039100" cy="6858000"/>
          </a:xfrm>
        </p:grpSpPr>
        <p:sp>
          <p:nvSpPr>
            <p:cNvPr id="5" name="object 5"/>
            <p:cNvSpPr/>
            <p:nvPr/>
          </p:nvSpPr>
          <p:spPr>
            <a:xfrm>
              <a:off x="4640580" y="0"/>
              <a:ext cx="7551420" cy="6858000"/>
            </a:xfrm>
            <a:custGeom>
              <a:avLst/>
              <a:gdLst/>
              <a:ahLst/>
              <a:cxnLst/>
              <a:rect l="l" t="t" r="r" b="b"/>
              <a:pathLst>
                <a:path w="7551420" h="6858000">
                  <a:moveTo>
                    <a:pt x="755142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1420" y="6858000"/>
                  </a:lnTo>
                  <a:lnTo>
                    <a:pt x="7551420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2060" y="502919"/>
              <a:ext cx="6724650" cy="58864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24450" y="560069"/>
              <a:ext cx="6583680" cy="5737860"/>
            </a:xfrm>
            <a:custGeom>
              <a:avLst/>
              <a:gdLst/>
              <a:ahLst/>
              <a:cxnLst/>
              <a:rect l="l" t="t" r="r" b="b"/>
              <a:pathLst>
                <a:path w="6583680" h="5737860">
                  <a:moveTo>
                    <a:pt x="6583680" y="0"/>
                  </a:moveTo>
                  <a:lnTo>
                    <a:pt x="0" y="0"/>
                  </a:lnTo>
                  <a:lnTo>
                    <a:pt x="0" y="5737860"/>
                  </a:lnTo>
                  <a:lnTo>
                    <a:pt x="6583680" y="5737860"/>
                  </a:lnTo>
                  <a:lnTo>
                    <a:pt x="65836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4450" y="560069"/>
              <a:ext cx="6583680" cy="5737860"/>
            </a:xfrm>
            <a:custGeom>
              <a:avLst/>
              <a:gdLst/>
              <a:ahLst/>
              <a:cxnLst/>
              <a:rect l="l" t="t" r="r" b="b"/>
              <a:pathLst>
                <a:path w="6583680" h="5737860">
                  <a:moveTo>
                    <a:pt x="0" y="5737860"/>
                  </a:moveTo>
                  <a:lnTo>
                    <a:pt x="6583680" y="5737860"/>
                  </a:lnTo>
                  <a:lnTo>
                    <a:pt x="6583680" y="0"/>
                  </a:lnTo>
                  <a:lnTo>
                    <a:pt x="0" y="0"/>
                  </a:lnTo>
                  <a:lnTo>
                    <a:pt x="0" y="5737860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2900" y="2377439"/>
              <a:ext cx="7940040" cy="189738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104244" y="6472872"/>
            <a:ext cx="1778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2F2F2F"/>
                </a:solidFill>
                <a:latin typeface="Calibri"/>
                <a:cs typeface="Calibri"/>
              </a:rPr>
              <a:t>27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630" y="546735"/>
            <a:ext cx="734187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/>
              <a:t>First</a:t>
            </a:r>
            <a:r>
              <a:rPr sz="3600" spc="-204" dirty="0"/>
              <a:t> </a:t>
            </a:r>
            <a:r>
              <a:rPr sz="3600" spc="-170" dirty="0"/>
              <a:t>Successful</a:t>
            </a:r>
            <a:r>
              <a:rPr sz="3600" spc="-70" dirty="0"/>
              <a:t> </a:t>
            </a:r>
            <a:r>
              <a:rPr sz="3600" spc="-80" dirty="0"/>
              <a:t>Ground</a:t>
            </a:r>
            <a:r>
              <a:rPr sz="3600" spc="-165" dirty="0"/>
              <a:t> </a:t>
            </a:r>
            <a:r>
              <a:rPr sz="3600" spc="-35" dirty="0"/>
              <a:t>Landing</a:t>
            </a:r>
            <a:r>
              <a:rPr sz="3600" spc="-110" dirty="0"/>
              <a:t> </a:t>
            </a:r>
            <a:r>
              <a:rPr sz="3600" spc="-30" dirty="0"/>
              <a:t>Date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97230" y="1779841"/>
            <a:ext cx="3731260" cy="104076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66700" marR="30480" indent="-229235">
              <a:lnSpc>
                <a:spcPct val="89900"/>
              </a:lnSpc>
              <a:spcBef>
                <a:spcPts val="320"/>
              </a:spcBef>
              <a:buFont typeface="Arial MT"/>
              <a:buChar char="•"/>
              <a:tabLst>
                <a:tab pos="266700" algn="l"/>
              </a:tabLst>
            </a:pPr>
            <a:r>
              <a:rPr sz="1800" spc="-190" dirty="0">
                <a:latin typeface="Microsoft Sans Serif"/>
                <a:cs typeface="Microsoft Sans Serif"/>
              </a:rPr>
              <a:t>We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observed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dates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landing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on </a:t>
            </a:r>
            <a:r>
              <a:rPr sz="1800" dirty="0">
                <a:latin typeface="Microsoft Sans Serif"/>
                <a:cs typeface="Microsoft Sans Serif"/>
              </a:rPr>
              <a:t>ground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pad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was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22</a:t>
            </a:r>
            <a:r>
              <a:rPr sz="1800" baseline="25462" dirty="0">
                <a:latin typeface="Microsoft Sans Serif"/>
                <a:cs typeface="Microsoft Sans Serif"/>
              </a:rPr>
              <a:t>nd</a:t>
            </a:r>
            <a:r>
              <a:rPr sz="1800" spc="254" baseline="25462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December </a:t>
            </a:r>
            <a:r>
              <a:rPr sz="1800" spc="50" dirty="0"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78479"/>
            <a:ext cx="11216640" cy="3543300"/>
            <a:chOff x="0" y="3078479"/>
            <a:chExt cx="11216640" cy="3543300"/>
          </a:xfrm>
        </p:grpSpPr>
        <p:sp>
          <p:nvSpPr>
            <p:cNvPr id="5" name="object 5"/>
            <p:cNvSpPr/>
            <p:nvPr/>
          </p:nvSpPr>
          <p:spPr>
            <a:xfrm>
              <a:off x="0" y="4602479"/>
              <a:ext cx="1014094" cy="2019300"/>
            </a:xfrm>
            <a:custGeom>
              <a:avLst/>
              <a:gdLst/>
              <a:ahLst/>
              <a:cxnLst/>
              <a:rect l="l" t="t" r="r" b="b"/>
              <a:pathLst>
                <a:path w="1014094" h="2019300">
                  <a:moveTo>
                    <a:pt x="1014056" y="1369021"/>
                  </a:moveTo>
                  <a:lnTo>
                    <a:pt x="833729" y="1188707"/>
                  </a:lnTo>
                  <a:lnTo>
                    <a:pt x="1013460" y="1009650"/>
                  </a:lnTo>
                  <a:lnTo>
                    <a:pt x="0" y="0"/>
                  </a:lnTo>
                  <a:lnTo>
                    <a:pt x="0" y="2019300"/>
                  </a:lnTo>
                  <a:lnTo>
                    <a:pt x="489724" y="1531404"/>
                  </a:lnTo>
                  <a:lnTo>
                    <a:pt x="670699" y="1712366"/>
                  </a:lnTo>
                  <a:lnTo>
                    <a:pt x="1014056" y="1369021"/>
                  </a:lnTo>
                  <a:close/>
                </a:path>
              </a:pathLst>
            </a:custGeom>
            <a:solidFill>
              <a:srgbClr val="4471C4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819" y="3078479"/>
              <a:ext cx="10370820" cy="297942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1216640" y="0"/>
            <a:ext cx="975360" cy="1935480"/>
          </a:xfrm>
          <a:custGeom>
            <a:avLst/>
            <a:gdLst/>
            <a:ahLst/>
            <a:cxnLst/>
            <a:rect l="l" t="t" r="r" b="b"/>
            <a:pathLst>
              <a:path w="975359" h="1935480">
                <a:moveTo>
                  <a:pt x="975360" y="0"/>
                </a:moveTo>
                <a:lnTo>
                  <a:pt x="0" y="967740"/>
                </a:lnTo>
                <a:lnTo>
                  <a:pt x="178904" y="1145260"/>
                </a:lnTo>
                <a:lnTo>
                  <a:pt x="2667" y="1321562"/>
                </a:lnTo>
                <a:lnTo>
                  <a:pt x="351282" y="1670177"/>
                </a:lnTo>
                <a:lnTo>
                  <a:pt x="528955" y="1492567"/>
                </a:lnTo>
                <a:lnTo>
                  <a:pt x="975360" y="1935480"/>
                </a:lnTo>
                <a:lnTo>
                  <a:pt x="975360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273408" y="6472872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pPr marL="38100">
                <a:lnSpc>
                  <a:spcPts val="1240"/>
                </a:lnSpc>
              </a:pPr>
              <a:t>28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" cy="1935480"/>
          </a:xfrm>
          <a:custGeom>
            <a:avLst/>
            <a:gdLst/>
            <a:ahLst/>
            <a:cxnLst/>
            <a:rect l="l" t="t" r="r" b="b"/>
            <a:pathLst>
              <a:path w="975360" h="1935480">
                <a:moveTo>
                  <a:pt x="975360" y="967740"/>
                </a:moveTo>
                <a:lnTo>
                  <a:pt x="0" y="0"/>
                </a:lnTo>
                <a:lnTo>
                  <a:pt x="0" y="1935480"/>
                </a:lnTo>
                <a:lnTo>
                  <a:pt x="446379" y="1492580"/>
                </a:lnTo>
                <a:lnTo>
                  <a:pt x="624027" y="1670177"/>
                </a:lnTo>
                <a:lnTo>
                  <a:pt x="972705" y="1321562"/>
                </a:lnTo>
                <a:lnTo>
                  <a:pt x="796429" y="1145273"/>
                </a:lnTo>
                <a:lnTo>
                  <a:pt x="975360" y="96774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5"/>
              </a:spcBef>
            </a:pPr>
            <a:r>
              <a:rPr sz="3600" spc="-170" dirty="0"/>
              <a:t>Successful</a:t>
            </a:r>
            <a:r>
              <a:rPr sz="3600" spc="-75" dirty="0"/>
              <a:t> </a:t>
            </a:r>
            <a:r>
              <a:rPr sz="3600" spc="-10" dirty="0"/>
              <a:t>Drone</a:t>
            </a:r>
            <a:r>
              <a:rPr sz="3600" spc="-180" dirty="0"/>
              <a:t> </a:t>
            </a:r>
            <a:r>
              <a:rPr sz="3600" spc="-70" dirty="0"/>
              <a:t>Ship</a:t>
            </a:r>
            <a:r>
              <a:rPr sz="3600" spc="-125" dirty="0"/>
              <a:t> </a:t>
            </a:r>
            <a:r>
              <a:rPr sz="3600" spc="-35" dirty="0"/>
              <a:t>Landing</a:t>
            </a:r>
            <a:r>
              <a:rPr sz="3600" spc="-114" dirty="0"/>
              <a:t> </a:t>
            </a:r>
            <a:r>
              <a:rPr sz="3600" dirty="0"/>
              <a:t>with</a:t>
            </a:r>
            <a:r>
              <a:rPr sz="3600" spc="-135" dirty="0"/>
              <a:t> </a:t>
            </a:r>
            <a:r>
              <a:rPr sz="3600" spc="-110" dirty="0"/>
              <a:t>Payload</a:t>
            </a:r>
            <a:r>
              <a:rPr sz="3600" spc="-40" dirty="0"/>
              <a:t> </a:t>
            </a:r>
            <a:r>
              <a:rPr sz="3600" spc="-30" dirty="0"/>
              <a:t>between </a:t>
            </a:r>
            <a:r>
              <a:rPr sz="3600" spc="145" dirty="0"/>
              <a:t>4000</a:t>
            </a:r>
            <a:r>
              <a:rPr sz="3600" spc="-5" dirty="0"/>
              <a:t> </a:t>
            </a:r>
            <a:r>
              <a:rPr sz="3600" dirty="0"/>
              <a:t>and</a:t>
            </a:r>
            <a:r>
              <a:rPr sz="3600" spc="-25" dirty="0"/>
              <a:t> </a:t>
            </a:r>
            <a:r>
              <a:rPr sz="3600" spc="125" dirty="0"/>
              <a:t>6000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1052194" y="1772221"/>
            <a:ext cx="9924415" cy="87693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55"/>
              </a:spcBef>
              <a:buFont typeface="Arial MT"/>
              <a:buChar char="•"/>
              <a:tabLst>
                <a:tab pos="241300" algn="l"/>
              </a:tabLst>
            </a:pPr>
            <a:r>
              <a:rPr sz="1950" spc="-105" dirty="0">
                <a:latin typeface="Microsoft Sans Serif"/>
                <a:cs typeface="Microsoft Sans Serif"/>
              </a:rPr>
              <a:t>We</a:t>
            </a:r>
            <a:r>
              <a:rPr sz="1950" spc="-25" dirty="0">
                <a:latin typeface="Microsoft Sans Serif"/>
                <a:cs typeface="Microsoft Sans Serif"/>
              </a:rPr>
              <a:t> </a:t>
            </a:r>
            <a:r>
              <a:rPr sz="1950" spc="-20" dirty="0">
                <a:latin typeface="Microsoft Sans Serif"/>
                <a:cs typeface="Microsoft Sans Serif"/>
              </a:rPr>
              <a:t>used</a:t>
            </a:r>
            <a:r>
              <a:rPr sz="1950" spc="-55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the</a:t>
            </a:r>
            <a:r>
              <a:rPr sz="1950" spc="30" dirty="0">
                <a:latin typeface="Microsoft Sans Serif"/>
                <a:cs typeface="Microsoft Sans Serif"/>
              </a:rPr>
              <a:t> </a:t>
            </a:r>
            <a:r>
              <a:rPr sz="1950" b="1" spc="-215" dirty="0">
                <a:latin typeface="Arial"/>
                <a:cs typeface="Arial"/>
              </a:rPr>
              <a:t>WHERE</a:t>
            </a:r>
            <a:r>
              <a:rPr sz="1950" b="1" spc="-145" dirty="0">
                <a:latin typeface="Arial"/>
                <a:cs typeface="Arial"/>
              </a:rPr>
              <a:t> </a:t>
            </a:r>
            <a:r>
              <a:rPr sz="1950" spc="-50" dirty="0">
                <a:latin typeface="Microsoft Sans Serif"/>
                <a:cs typeface="Microsoft Sans Serif"/>
              </a:rPr>
              <a:t>clause</a:t>
            </a:r>
            <a:r>
              <a:rPr sz="1950" spc="65" dirty="0">
                <a:latin typeface="Microsoft Sans Serif"/>
                <a:cs typeface="Microsoft Sans Serif"/>
              </a:rPr>
              <a:t> </a:t>
            </a:r>
            <a:r>
              <a:rPr sz="1950" spc="55" dirty="0">
                <a:latin typeface="Microsoft Sans Serif"/>
                <a:cs typeface="Microsoft Sans Serif"/>
              </a:rPr>
              <a:t>to</a:t>
            </a:r>
            <a:r>
              <a:rPr sz="1950" spc="-20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filter</a:t>
            </a:r>
            <a:r>
              <a:rPr sz="1950" spc="-25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for</a:t>
            </a:r>
            <a:r>
              <a:rPr sz="1950" spc="20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boosters</a:t>
            </a:r>
            <a:r>
              <a:rPr sz="1950" spc="75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which</a:t>
            </a:r>
            <a:r>
              <a:rPr sz="1950" spc="10" dirty="0">
                <a:latin typeface="Microsoft Sans Serif"/>
                <a:cs typeface="Microsoft Sans Serif"/>
              </a:rPr>
              <a:t> </a:t>
            </a:r>
            <a:r>
              <a:rPr sz="1950" spc="-35" dirty="0">
                <a:latin typeface="Microsoft Sans Serif"/>
                <a:cs typeface="Microsoft Sans Serif"/>
              </a:rPr>
              <a:t>have</a:t>
            </a:r>
            <a:r>
              <a:rPr sz="1950" spc="15" dirty="0">
                <a:latin typeface="Microsoft Sans Serif"/>
                <a:cs typeface="Microsoft Sans Serif"/>
              </a:rPr>
              <a:t> </a:t>
            </a:r>
            <a:r>
              <a:rPr sz="1950" spc="-55" dirty="0">
                <a:latin typeface="Microsoft Sans Serif"/>
                <a:cs typeface="Microsoft Sans Serif"/>
              </a:rPr>
              <a:t>successfully</a:t>
            </a:r>
            <a:r>
              <a:rPr sz="1950" spc="140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landed</a:t>
            </a:r>
            <a:r>
              <a:rPr sz="1950" spc="-40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on</a:t>
            </a:r>
            <a:r>
              <a:rPr sz="1950" spc="15" dirty="0">
                <a:latin typeface="Microsoft Sans Serif"/>
                <a:cs typeface="Microsoft Sans Serif"/>
              </a:rPr>
              <a:t> </a:t>
            </a:r>
            <a:r>
              <a:rPr sz="1950" spc="-10" dirty="0">
                <a:latin typeface="Microsoft Sans Serif"/>
                <a:cs typeface="Microsoft Sans Serif"/>
              </a:rPr>
              <a:t>drone </a:t>
            </a:r>
            <a:r>
              <a:rPr sz="1950" dirty="0">
                <a:latin typeface="Microsoft Sans Serif"/>
                <a:cs typeface="Microsoft Sans Serif"/>
              </a:rPr>
              <a:t>ship</a:t>
            </a:r>
            <a:r>
              <a:rPr sz="1950" spc="-15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and</a:t>
            </a:r>
            <a:r>
              <a:rPr sz="1950" spc="35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applied</a:t>
            </a:r>
            <a:r>
              <a:rPr sz="1950" spc="-15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the</a:t>
            </a:r>
            <a:r>
              <a:rPr sz="1950" spc="5" dirty="0">
                <a:latin typeface="Microsoft Sans Serif"/>
                <a:cs typeface="Microsoft Sans Serif"/>
              </a:rPr>
              <a:t> </a:t>
            </a:r>
            <a:r>
              <a:rPr sz="1950" b="1" spc="-95" dirty="0">
                <a:latin typeface="Arial"/>
                <a:cs typeface="Arial"/>
              </a:rPr>
              <a:t>AND</a:t>
            </a:r>
            <a:r>
              <a:rPr sz="1950" b="1" spc="-100" dirty="0">
                <a:latin typeface="Arial"/>
                <a:cs typeface="Arial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condition</a:t>
            </a:r>
            <a:r>
              <a:rPr sz="1950" spc="40" dirty="0">
                <a:latin typeface="Microsoft Sans Serif"/>
                <a:cs typeface="Microsoft Sans Serif"/>
              </a:rPr>
              <a:t> </a:t>
            </a:r>
            <a:r>
              <a:rPr sz="1950" spc="55" dirty="0">
                <a:latin typeface="Microsoft Sans Serif"/>
                <a:cs typeface="Microsoft Sans Serif"/>
              </a:rPr>
              <a:t>to</a:t>
            </a:r>
            <a:r>
              <a:rPr sz="1950" dirty="0">
                <a:latin typeface="Microsoft Sans Serif"/>
                <a:cs typeface="Microsoft Sans Serif"/>
              </a:rPr>
              <a:t> determine</a:t>
            </a:r>
            <a:r>
              <a:rPr sz="1950" spc="-15" dirty="0">
                <a:latin typeface="Microsoft Sans Serif"/>
                <a:cs typeface="Microsoft Sans Serif"/>
              </a:rPr>
              <a:t> </a:t>
            </a:r>
            <a:r>
              <a:rPr sz="1950" spc="-60" dirty="0">
                <a:latin typeface="Microsoft Sans Serif"/>
                <a:cs typeface="Microsoft Sans Serif"/>
              </a:rPr>
              <a:t>successful</a:t>
            </a:r>
            <a:r>
              <a:rPr sz="1950" spc="120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landing</a:t>
            </a:r>
            <a:r>
              <a:rPr sz="1950" spc="-20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with</a:t>
            </a:r>
            <a:r>
              <a:rPr sz="1950" spc="40" dirty="0">
                <a:latin typeface="Microsoft Sans Serif"/>
                <a:cs typeface="Microsoft Sans Serif"/>
              </a:rPr>
              <a:t> </a:t>
            </a:r>
            <a:r>
              <a:rPr sz="1950" spc="-10" dirty="0">
                <a:latin typeface="Microsoft Sans Serif"/>
                <a:cs typeface="Microsoft Sans Serif"/>
              </a:rPr>
              <a:t>payload</a:t>
            </a:r>
            <a:r>
              <a:rPr sz="1950" spc="85" dirty="0">
                <a:latin typeface="Microsoft Sans Serif"/>
                <a:cs typeface="Microsoft Sans Serif"/>
              </a:rPr>
              <a:t> </a:t>
            </a:r>
            <a:r>
              <a:rPr sz="1950" spc="-20" dirty="0">
                <a:latin typeface="Microsoft Sans Serif"/>
                <a:cs typeface="Microsoft Sans Serif"/>
              </a:rPr>
              <a:t>mass </a:t>
            </a:r>
            <a:r>
              <a:rPr sz="1950" dirty="0">
                <a:latin typeface="Microsoft Sans Serif"/>
                <a:cs typeface="Microsoft Sans Serif"/>
              </a:rPr>
              <a:t>greater</a:t>
            </a:r>
            <a:r>
              <a:rPr sz="1950" spc="20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than</a:t>
            </a:r>
            <a:r>
              <a:rPr sz="1950" spc="80" dirty="0">
                <a:latin typeface="Microsoft Sans Serif"/>
                <a:cs typeface="Microsoft Sans Serif"/>
              </a:rPr>
              <a:t> </a:t>
            </a:r>
            <a:r>
              <a:rPr sz="1950" spc="105" dirty="0">
                <a:latin typeface="Microsoft Sans Serif"/>
                <a:cs typeface="Microsoft Sans Serif"/>
              </a:rPr>
              <a:t>4000</a:t>
            </a:r>
            <a:r>
              <a:rPr sz="1950" spc="50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but</a:t>
            </a:r>
            <a:r>
              <a:rPr sz="1950" spc="55" dirty="0">
                <a:latin typeface="Microsoft Sans Serif"/>
                <a:cs typeface="Microsoft Sans Serif"/>
              </a:rPr>
              <a:t> </a:t>
            </a:r>
            <a:r>
              <a:rPr sz="1950" spc="-45" dirty="0">
                <a:latin typeface="Microsoft Sans Serif"/>
                <a:cs typeface="Microsoft Sans Serif"/>
              </a:rPr>
              <a:t>less</a:t>
            </a:r>
            <a:r>
              <a:rPr sz="1950" spc="15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than</a:t>
            </a:r>
            <a:r>
              <a:rPr sz="1950" spc="80" dirty="0">
                <a:latin typeface="Microsoft Sans Serif"/>
                <a:cs typeface="Microsoft Sans Serif"/>
              </a:rPr>
              <a:t> </a:t>
            </a:r>
            <a:r>
              <a:rPr sz="1950" spc="85" dirty="0">
                <a:latin typeface="Microsoft Sans Serif"/>
                <a:cs typeface="Microsoft Sans Serif"/>
              </a:rPr>
              <a:t>6000</a:t>
            </a:r>
            <a:endParaRPr sz="19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77905" y="4602479"/>
            <a:ext cx="1014094" cy="2019300"/>
          </a:xfrm>
          <a:custGeom>
            <a:avLst/>
            <a:gdLst/>
            <a:ahLst/>
            <a:cxnLst/>
            <a:rect l="l" t="t" r="r" b="b"/>
            <a:pathLst>
              <a:path w="1014095" h="2019300">
                <a:moveTo>
                  <a:pt x="1014095" y="0"/>
                </a:moveTo>
                <a:lnTo>
                  <a:pt x="635" y="1009650"/>
                </a:lnTo>
                <a:lnTo>
                  <a:pt x="180352" y="1188694"/>
                </a:lnTo>
                <a:lnTo>
                  <a:pt x="0" y="1369021"/>
                </a:lnTo>
                <a:lnTo>
                  <a:pt x="343408" y="1712366"/>
                </a:lnTo>
                <a:lnTo>
                  <a:pt x="524344" y="1531404"/>
                </a:lnTo>
                <a:lnTo>
                  <a:pt x="1014095" y="2019300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5939" y="3512820"/>
            <a:ext cx="8542019" cy="28041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73408" y="6472872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pPr marL="38100">
                <a:lnSpc>
                  <a:spcPts val="1240"/>
                </a:lnSpc>
              </a:pPr>
              <a:t>29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8865" y="6390640"/>
            <a:ext cx="14986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312739"/>
            <a:ext cx="5241925" cy="476313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227965" marR="2021205" indent="-227965" algn="r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27965" algn="l"/>
              </a:tabLst>
            </a:pPr>
            <a:r>
              <a:rPr sz="19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19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1950">
              <a:latin typeface="Microsoft Sans Serif"/>
              <a:cs typeface="Microsoft Sans Serif"/>
            </a:endParaRPr>
          </a:p>
          <a:p>
            <a:pPr marL="227965" marR="1963420" lvl="1" indent="-227965" algn="r">
              <a:lnSpc>
                <a:spcPct val="100000"/>
              </a:lnSpc>
              <a:spcBef>
                <a:spcPts val="1080"/>
              </a:spcBef>
              <a:buChar char="-"/>
              <a:tabLst>
                <a:tab pos="227965" algn="l"/>
              </a:tabLst>
            </a:pPr>
            <a:r>
              <a:rPr sz="16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6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6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65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25"/>
              </a:spcBef>
              <a:buChar char="-"/>
              <a:tabLst>
                <a:tab pos="698500" algn="l"/>
              </a:tabLst>
            </a:pPr>
            <a:r>
              <a:rPr sz="16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6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6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6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65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85"/>
              </a:spcBef>
              <a:buChar char="-"/>
              <a:tabLst>
                <a:tab pos="698500" algn="l"/>
              </a:tabLst>
            </a:pPr>
            <a:r>
              <a:rPr sz="16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65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19"/>
              </a:spcBef>
              <a:buChar char="-"/>
              <a:tabLst>
                <a:tab pos="698500" algn="l"/>
              </a:tabLst>
            </a:pPr>
            <a:r>
              <a:rPr sz="16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6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6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6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65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85"/>
              </a:spcBef>
              <a:buChar char="-"/>
              <a:tabLst>
                <a:tab pos="698500" algn="l"/>
              </a:tabLst>
            </a:pPr>
            <a:r>
              <a:rPr sz="16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6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650" dirty="0">
                <a:solidFill>
                  <a:srgbClr val="292929"/>
                </a:solidFill>
                <a:latin typeface="Microsoft Sans Serif"/>
                <a:cs typeface="Microsoft Sans Serif"/>
              </a:rPr>
              <a:t> with</a:t>
            </a:r>
            <a:r>
              <a:rPr sz="16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65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25"/>
              </a:spcBef>
              <a:buChar char="-"/>
              <a:tabLst>
                <a:tab pos="698500" algn="l"/>
              </a:tabLst>
            </a:pPr>
            <a:r>
              <a:rPr sz="16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6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6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6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6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65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80"/>
              </a:spcBef>
              <a:buChar char="-"/>
              <a:tabLst>
                <a:tab pos="698500" algn="l"/>
              </a:tabLst>
            </a:pPr>
            <a:r>
              <a:rPr sz="16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6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6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6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240665" algn="l"/>
              </a:tabLst>
            </a:pPr>
            <a:r>
              <a:rPr sz="19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1950" dirty="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sz="19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5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9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95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85"/>
              </a:spcBef>
              <a:buChar char="-"/>
              <a:tabLst>
                <a:tab pos="698500" algn="l"/>
              </a:tabLst>
            </a:pPr>
            <a:r>
              <a:rPr sz="16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6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6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65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25"/>
              </a:spcBef>
              <a:buChar char="-"/>
              <a:tabLst>
                <a:tab pos="698500" algn="l"/>
              </a:tabLst>
            </a:pPr>
            <a:r>
              <a:rPr sz="16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6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6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65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80"/>
              </a:spcBef>
              <a:buChar char="-"/>
              <a:tabLst>
                <a:tab pos="698500" algn="l"/>
              </a:tabLst>
            </a:pPr>
            <a:r>
              <a:rPr sz="16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6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6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17258"/>
            <a:ext cx="3876675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30" dirty="0"/>
              <a:t>Executive</a:t>
            </a:r>
            <a:r>
              <a:rPr spc="-85" dirty="0"/>
              <a:t> </a:t>
            </a:r>
            <a:r>
              <a:rPr spc="-19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" cy="1935480"/>
          </a:xfrm>
          <a:custGeom>
            <a:avLst/>
            <a:gdLst/>
            <a:ahLst/>
            <a:cxnLst/>
            <a:rect l="l" t="t" r="r" b="b"/>
            <a:pathLst>
              <a:path w="975360" h="1935480">
                <a:moveTo>
                  <a:pt x="975360" y="967740"/>
                </a:moveTo>
                <a:lnTo>
                  <a:pt x="0" y="0"/>
                </a:lnTo>
                <a:lnTo>
                  <a:pt x="0" y="1935480"/>
                </a:lnTo>
                <a:lnTo>
                  <a:pt x="446379" y="1492580"/>
                </a:lnTo>
                <a:lnTo>
                  <a:pt x="624027" y="1670177"/>
                </a:lnTo>
                <a:lnTo>
                  <a:pt x="972705" y="1321562"/>
                </a:lnTo>
                <a:lnTo>
                  <a:pt x="796429" y="1145273"/>
                </a:lnTo>
                <a:lnTo>
                  <a:pt x="975360" y="96774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5"/>
              </a:spcBef>
            </a:pPr>
            <a:r>
              <a:rPr sz="3600" spc="-40" dirty="0"/>
              <a:t>Total</a:t>
            </a:r>
            <a:r>
              <a:rPr sz="3600" spc="-140" dirty="0"/>
              <a:t> </a:t>
            </a:r>
            <a:r>
              <a:rPr sz="3600" spc="-70" dirty="0"/>
              <a:t>Number</a:t>
            </a:r>
            <a:r>
              <a:rPr sz="3600" spc="-105" dirty="0"/>
              <a:t> </a:t>
            </a:r>
            <a:r>
              <a:rPr sz="3600" dirty="0"/>
              <a:t>of</a:t>
            </a:r>
            <a:r>
              <a:rPr sz="3600" spc="-120" dirty="0"/>
              <a:t> </a:t>
            </a:r>
            <a:r>
              <a:rPr sz="3600" spc="-175" dirty="0"/>
              <a:t>Successful</a:t>
            </a:r>
            <a:r>
              <a:rPr sz="3600" spc="-65" dirty="0"/>
              <a:t> </a:t>
            </a:r>
            <a:r>
              <a:rPr sz="3600" dirty="0"/>
              <a:t>and</a:t>
            </a:r>
            <a:r>
              <a:rPr sz="3600" spc="-100" dirty="0"/>
              <a:t> </a:t>
            </a:r>
            <a:r>
              <a:rPr sz="3600" spc="-65" dirty="0"/>
              <a:t>Failure</a:t>
            </a:r>
            <a:r>
              <a:rPr sz="3600" spc="-60" dirty="0"/>
              <a:t> Mission </a:t>
            </a:r>
            <a:r>
              <a:rPr sz="3600" spc="-25" dirty="0"/>
              <a:t>Outcomes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1265555" y="1772221"/>
            <a:ext cx="223520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</a:tabLst>
            </a:pPr>
            <a:r>
              <a:rPr sz="1950" spc="-105" dirty="0">
                <a:latin typeface="Microsoft Sans Serif"/>
                <a:cs typeface="Microsoft Sans Serif"/>
              </a:rPr>
              <a:t>We</a:t>
            </a:r>
            <a:r>
              <a:rPr sz="1950" spc="25" dirty="0">
                <a:latin typeface="Microsoft Sans Serif"/>
                <a:cs typeface="Microsoft Sans Serif"/>
              </a:rPr>
              <a:t> </a:t>
            </a:r>
            <a:r>
              <a:rPr sz="1950" spc="-20" dirty="0">
                <a:latin typeface="Microsoft Sans Serif"/>
                <a:cs typeface="Microsoft Sans Serif"/>
              </a:rPr>
              <a:t>used</a:t>
            </a:r>
            <a:r>
              <a:rPr sz="1950" spc="-25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group</a:t>
            </a:r>
            <a:r>
              <a:rPr sz="1950" spc="25" dirty="0">
                <a:latin typeface="Microsoft Sans Serif"/>
                <a:cs typeface="Microsoft Sans Serif"/>
              </a:rPr>
              <a:t> </a:t>
            </a:r>
            <a:r>
              <a:rPr sz="1950" spc="-25" dirty="0">
                <a:latin typeface="Microsoft Sans Serif"/>
                <a:cs typeface="Microsoft Sans Serif"/>
              </a:rPr>
              <a:t>by</a:t>
            </a:r>
            <a:endParaRPr sz="19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77905" y="4602479"/>
            <a:ext cx="1014094" cy="2019300"/>
          </a:xfrm>
          <a:custGeom>
            <a:avLst/>
            <a:gdLst/>
            <a:ahLst/>
            <a:cxnLst/>
            <a:rect l="l" t="t" r="r" b="b"/>
            <a:pathLst>
              <a:path w="1014095" h="2019300">
                <a:moveTo>
                  <a:pt x="1014095" y="0"/>
                </a:moveTo>
                <a:lnTo>
                  <a:pt x="635" y="1009650"/>
                </a:lnTo>
                <a:lnTo>
                  <a:pt x="180352" y="1188694"/>
                </a:lnTo>
                <a:lnTo>
                  <a:pt x="0" y="1369021"/>
                </a:lnTo>
                <a:lnTo>
                  <a:pt x="343408" y="1712366"/>
                </a:lnTo>
                <a:lnTo>
                  <a:pt x="524344" y="1531404"/>
                </a:lnTo>
                <a:lnTo>
                  <a:pt x="1014095" y="2019300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8719" y="3299459"/>
            <a:ext cx="9662160" cy="29641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73408" y="6472872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pPr marL="38100">
                <a:lnSpc>
                  <a:spcPts val="1240"/>
                </a:lnSpc>
              </a:pPr>
              <a:t>30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54040" cy="6858000"/>
          </a:xfrm>
          <a:custGeom>
            <a:avLst/>
            <a:gdLst/>
            <a:ahLst/>
            <a:cxnLst/>
            <a:rect l="l" t="t" r="r" b="b"/>
            <a:pathLst>
              <a:path w="5654040" h="6858000">
                <a:moveTo>
                  <a:pt x="5163820" y="0"/>
                </a:moveTo>
                <a:lnTo>
                  <a:pt x="0" y="0"/>
                </a:lnTo>
                <a:lnTo>
                  <a:pt x="0" y="6858000"/>
                </a:lnTo>
                <a:lnTo>
                  <a:pt x="5654040" y="6857998"/>
                </a:lnTo>
                <a:lnTo>
                  <a:pt x="4722241" y="6857998"/>
                </a:lnTo>
                <a:lnTo>
                  <a:pt x="4704588" y="6843646"/>
                </a:lnTo>
                <a:lnTo>
                  <a:pt x="4700006" y="6838021"/>
                </a:lnTo>
                <a:lnTo>
                  <a:pt x="4697555" y="6831944"/>
                </a:lnTo>
                <a:lnTo>
                  <a:pt x="4697890" y="6825244"/>
                </a:lnTo>
                <a:lnTo>
                  <a:pt x="4701667" y="6817746"/>
                </a:lnTo>
                <a:lnTo>
                  <a:pt x="4693068" y="6793454"/>
                </a:lnTo>
                <a:lnTo>
                  <a:pt x="4691078" y="6784271"/>
                </a:lnTo>
                <a:lnTo>
                  <a:pt x="4694826" y="6777285"/>
                </a:lnTo>
                <a:lnTo>
                  <a:pt x="4703445" y="6759581"/>
                </a:lnTo>
                <a:lnTo>
                  <a:pt x="4700244" y="6742570"/>
                </a:lnTo>
                <a:lnTo>
                  <a:pt x="4696126" y="6730314"/>
                </a:lnTo>
                <a:lnTo>
                  <a:pt x="4692747" y="6719121"/>
                </a:lnTo>
                <a:lnTo>
                  <a:pt x="4691761" y="6705295"/>
                </a:lnTo>
                <a:lnTo>
                  <a:pt x="4689034" y="6686648"/>
                </a:lnTo>
                <a:lnTo>
                  <a:pt x="4687760" y="6672630"/>
                </a:lnTo>
                <a:lnTo>
                  <a:pt x="4685438" y="6658860"/>
                </a:lnTo>
                <a:lnTo>
                  <a:pt x="4679569" y="6640957"/>
                </a:lnTo>
                <a:lnTo>
                  <a:pt x="4673538" y="6609607"/>
                </a:lnTo>
                <a:lnTo>
                  <a:pt x="4672472" y="6585858"/>
                </a:lnTo>
                <a:lnTo>
                  <a:pt x="4675378" y="6541312"/>
                </a:lnTo>
                <a:lnTo>
                  <a:pt x="4672641" y="6500712"/>
                </a:lnTo>
                <a:lnTo>
                  <a:pt x="4666916" y="6456632"/>
                </a:lnTo>
                <a:lnTo>
                  <a:pt x="4653407" y="6370256"/>
                </a:lnTo>
                <a:lnTo>
                  <a:pt x="4646072" y="6331777"/>
                </a:lnTo>
                <a:lnTo>
                  <a:pt x="4637595" y="6295085"/>
                </a:lnTo>
                <a:lnTo>
                  <a:pt x="4631118" y="6259649"/>
                </a:lnTo>
                <a:lnTo>
                  <a:pt x="4629785" y="6224943"/>
                </a:lnTo>
                <a:lnTo>
                  <a:pt x="4626102" y="6089688"/>
                </a:lnTo>
                <a:lnTo>
                  <a:pt x="4620962" y="6050534"/>
                </a:lnTo>
                <a:lnTo>
                  <a:pt x="4615275" y="6018871"/>
                </a:lnTo>
                <a:lnTo>
                  <a:pt x="4614779" y="5993692"/>
                </a:lnTo>
                <a:lnTo>
                  <a:pt x="4625213" y="5973991"/>
                </a:lnTo>
                <a:lnTo>
                  <a:pt x="4622139" y="5956603"/>
                </a:lnTo>
                <a:lnTo>
                  <a:pt x="4625768" y="5950172"/>
                </a:lnTo>
                <a:lnTo>
                  <a:pt x="4630231" y="5947112"/>
                </a:lnTo>
                <a:lnTo>
                  <a:pt x="4629658" y="5939840"/>
                </a:lnTo>
                <a:lnTo>
                  <a:pt x="4610354" y="5906465"/>
                </a:lnTo>
                <a:lnTo>
                  <a:pt x="4606036" y="5862701"/>
                </a:lnTo>
                <a:lnTo>
                  <a:pt x="4605928" y="5850711"/>
                </a:lnTo>
                <a:lnTo>
                  <a:pt x="4606321" y="5845257"/>
                </a:lnTo>
                <a:lnTo>
                  <a:pt x="4607429" y="5838680"/>
                </a:lnTo>
                <a:lnTo>
                  <a:pt x="4609465" y="5823318"/>
                </a:lnTo>
                <a:lnTo>
                  <a:pt x="4608322" y="5769229"/>
                </a:lnTo>
                <a:lnTo>
                  <a:pt x="4612364" y="5744365"/>
                </a:lnTo>
                <a:lnTo>
                  <a:pt x="4618448" y="5691372"/>
                </a:lnTo>
                <a:lnTo>
                  <a:pt x="4622419" y="5667895"/>
                </a:lnTo>
                <a:lnTo>
                  <a:pt x="4620978" y="5651512"/>
                </a:lnTo>
                <a:lnTo>
                  <a:pt x="4626705" y="5633043"/>
                </a:lnTo>
                <a:lnTo>
                  <a:pt x="4634384" y="5613674"/>
                </a:lnTo>
                <a:lnTo>
                  <a:pt x="4638802" y="5594591"/>
                </a:lnTo>
                <a:lnTo>
                  <a:pt x="4634408" y="5552037"/>
                </a:lnTo>
                <a:lnTo>
                  <a:pt x="4634611" y="5527768"/>
                </a:lnTo>
                <a:lnTo>
                  <a:pt x="4636051" y="5504306"/>
                </a:lnTo>
                <a:lnTo>
                  <a:pt x="4635373" y="5464175"/>
                </a:lnTo>
                <a:lnTo>
                  <a:pt x="4630517" y="5412934"/>
                </a:lnTo>
                <a:lnTo>
                  <a:pt x="4626149" y="5358955"/>
                </a:lnTo>
                <a:lnTo>
                  <a:pt x="4619498" y="5269738"/>
                </a:lnTo>
                <a:lnTo>
                  <a:pt x="4616989" y="5242941"/>
                </a:lnTo>
                <a:lnTo>
                  <a:pt x="4614957" y="5225097"/>
                </a:lnTo>
                <a:lnTo>
                  <a:pt x="4614211" y="5214874"/>
                </a:lnTo>
                <a:lnTo>
                  <a:pt x="4615561" y="5210937"/>
                </a:lnTo>
                <a:lnTo>
                  <a:pt x="4599741" y="5178859"/>
                </a:lnTo>
                <a:lnTo>
                  <a:pt x="4599400" y="5153961"/>
                </a:lnTo>
                <a:lnTo>
                  <a:pt x="4604059" y="5132659"/>
                </a:lnTo>
                <a:lnTo>
                  <a:pt x="4603242" y="5111369"/>
                </a:lnTo>
                <a:lnTo>
                  <a:pt x="4606768" y="5074626"/>
                </a:lnTo>
                <a:lnTo>
                  <a:pt x="4609544" y="5048027"/>
                </a:lnTo>
                <a:lnTo>
                  <a:pt x="4611010" y="5027572"/>
                </a:lnTo>
                <a:lnTo>
                  <a:pt x="4610608" y="5009261"/>
                </a:lnTo>
                <a:lnTo>
                  <a:pt x="4623677" y="4989258"/>
                </a:lnTo>
                <a:lnTo>
                  <a:pt x="4640008" y="4968970"/>
                </a:lnTo>
                <a:lnTo>
                  <a:pt x="4649862" y="4947967"/>
                </a:lnTo>
                <a:lnTo>
                  <a:pt x="4643501" y="4925822"/>
                </a:lnTo>
                <a:lnTo>
                  <a:pt x="4653420" y="4922055"/>
                </a:lnTo>
                <a:lnTo>
                  <a:pt x="4651613" y="4907788"/>
                </a:lnTo>
                <a:lnTo>
                  <a:pt x="4649019" y="4890567"/>
                </a:lnTo>
                <a:lnTo>
                  <a:pt x="4656582" y="4877943"/>
                </a:lnTo>
                <a:lnTo>
                  <a:pt x="4666162" y="4871809"/>
                </a:lnTo>
                <a:lnTo>
                  <a:pt x="4669790" y="4863544"/>
                </a:lnTo>
                <a:lnTo>
                  <a:pt x="4670655" y="4854065"/>
                </a:lnTo>
                <a:lnTo>
                  <a:pt x="4671949" y="4844288"/>
                </a:lnTo>
                <a:lnTo>
                  <a:pt x="4683500" y="4824585"/>
                </a:lnTo>
                <a:lnTo>
                  <a:pt x="4691776" y="4791440"/>
                </a:lnTo>
                <a:lnTo>
                  <a:pt x="4695219" y="4756937"/>
                </a:lnTo>
                <a:lnTo>
                  <a:pt x="4692269" y="4733163"/>
                </a:lnTo>
                <a:lnTo>
                  <a:pt x="4697483" y="4698882"/>
                </a:lnTo>
                <a:lnTo>
                  <a:pt x="4702175" y="4673139"/>
                </a:lnTo>
                <a:lnTo>
                  <a:pt x="4704199" y="4650420"/>
                </a:lnTo>
                <a:lnTo>
                  <a:pt x="4701413" y="4625213"/>
                </a:lnTo>
                <a:lnTo>
                  <a:pt x="4700222" y="4600203"/>
                </a:lnTo>
                <a:lnTo>
                  <a:pt x="4702651" y="4579064"/>
                </a:lnTo>
                <a:lnTo>
                  <a:pt x="4707985" y="4559472"/>
                </a:lnTo>
                <a:lnTo>
                  <a:pt x="4715510" y="4539107"/>
                </a:lnTo>
                <a:lnTo>
                  <a:pt x="4716018" y="4488561"/>
                </a:lnTo>
                <a:lnTo>
                  <a:pt x="4716601" y="4473672"/>
                </a:lnTo>
                <a:lnTo>
                  <a:pt x="4718780" y="4453937"/>
                </a:lnTo>
                <a:lnTo>
                  <a:pt x="4721482" y="4432178"/>
                </a:lnTo>
                <a:lnTo>
                  <a:pt x="4723638" y="4411218"/>
                </a:lnTo>
                <a:lnTo>
                  <a:pt x="4714345" y="4362126"/>
                </a:lnTo>
                <a:lnTo>
                  <a:pt x="4717780" y="4313475"/>
                </a:lnTo>
                <a:lnTo>
                  <a:pt x="4723477" y="4265753"/>
                </a:lnTo>
                <a:lnTo>
                  <a:pt x="4720971" y="4219448"/>
                </a:lnTo>
                <a:lnTo>
                  <a:pt x="4722780" y="4192242"/>
                </a:lnTo>
                <a:lnTo>
                  <a:pt x="4723681" y="4174504"/>
                </a:lnTo>
                <a:lnTo>
                  <a:pt x="4727399" y="4153236"/>
                </a:lnTo>
                <a:lnTo>
                  <a:pt x="4737657" y="4115442"/>
                </a:lnTo>
                <a:lnTo>
                  <a:pt x="4758182" y="4048125"/>
                </a:lnTo>
                <a:lnTo>
                  <a:pt x="4760525" y="4011412"/>
                </a:lnTo>
                <a:lnTo>
                  <a:pt x="4768072" y="3960828"/>
                </a:lnTo>
                <a:lnTo>
                  <a:pt x="4771880" y="3911411"/>
                </a:lnTo>
                <a:lnTo>
                  <a:pt x="4763008" y="3878199"/>
                </a:lnTo>
                <a:lnTo>
                  <a:pt x="4759672" y="3847988"/>
                </a:lnTo>
                <a:lnTo>
                  <a:pt x="4759372" y="3831971"/>
                </a:lnTo>
                <a:lnTo>
                  <a:pt x="4756096" y="3814048"/>
                </a:lnTo>
                <a:lnTo>
                  <a:pt x="4743831" y="3778123"/>
                </a:lnTo>
                <a:lnTo>
                  <a:pt x="4743116" y="3761944"/>
                </a:lnTo>
                <a:lnTo>
                  <a:pt x="4738401" y="3742515"/>
                </a:lnTo>
                <a:lnTo>
                  <a:pt x="4732972" y="3723205"/>
                </a:lnTo>
                <a:lnTo>
                  <a:pt x="4730115" y="3707383"/>
                </a:lnTo>
                <a:lnTo>
                  <a:pt x="4728706" y="3693925"/>
                </a:lnTo>
                <a:lnTo>
                  <a:pt x="4728178" y="3682111"/>
                </a:lnTo>
                <a:lnTo>
                  <a:pt x="4727956" y="3664585"/>
                </a:lnTo>
                <a:lnTo>
                  <a:pt x="4722749" y="3653028"/>
                </a:lnTo>
                <a:lnTo>
                  <a:pt x="4715637" y="3641217"/>
                </a:lnTo>
                <a:lnTo>
                  <a:pt x="4715637" y="3606038"/>
                </a:lnTo>
                <a:lnTo>
                  <a:pt x="4723130" y="3597275"/>
                </a:lnTo>
                <a:lnTo>
                  <a:pt x="4720336" y="3586353"/>
                </a:lnTo>
                <a:lnTo>
                  <a:pt x="4722749" y="3569716"/>
                </a:lnTo>
                <a:lnTo>
                  <a:pt x="4718685" y="3552190"/>
                </a:lnTo>
                <a:lnTo>
                  <a:pt x="4711573" y="3542029"/>
                </a:lnTo>
                <a:lnTo>
                  <a:pt x="4702556" y="3531235"/>
                </a:lnTo>
                <a:lnTo>
                  <a:pt x="4696206" y="3496437"/>
                </a:lnTo>
                <a:lnTo>
                  <a:pt x="4702175" y="3486912"/>
                </a:lnTo>
                <a:lnTo>
                  <a:pt x="4697476" y="3476371"/>
                </a:lnTo>
                <a:lnTo>
                  <a:pt x="4696825" y="3465256"/>
                </a:lnTo>
                <a:lnTo>
                  <a:pt x="4695825" y="3424554"/>
                </a:lnTo>
                <a:lnTo>
                  <a:pt x="4694047" y="3419855"/>
                </a:lnTo>
                <a:lnTo>
                  <a:pt x="4695571" y="3415157"/>
                </a:lnTo>
                <a:lnTo>
                  <a:pt x="4692142" y="3409823"/>
                </a:lnTo>
                <a:lnTo>
                  <a:pt x="4693793" y="3407029"/>
                </a:lnTo>
                <a:lnTo>
                  <a:pt x="4681474" y="3378962"/>
                </a:lnTo>
                <a:lnTo>
                  <a:pt x="4676140" y="3362960"/>
                </a:lnTo>
                <a:lnTo>
                  <a:pt x="4660265" y="3332099"/>
                </a:lnTo>
                <a:lnTo>
                  <a:pt x="4662297" y="3325622"/>
                </a:lnTo>
                <a:lnTo>
                  <a:pt x="4646168" y="3278124"/>
                </a:lnTo>
                <a:lnTo>
                  <a:pt x="4648327" y="3277235"/>
                </a:lnTo>
                <a:lnTo>
                  <a:pt x="4654169" y="3262629"/>
                </a:lnTo>
                <a:lnTo>
                  <a:pt x="4653026" y="3258692"/>
                </a:lnTo>
                <a:lnTo>
                  <a:pt x="4650593" y="3233951"/>
                </a:lnTo>
                <a:lnTo>
                  <a:pt x="4654518" y="3222497"/>
                </a:lnTo>
                <a:lnTo>
                  <a:pt x="4654490" y="3209615"/>
                </a:lnTo>
                <a:lnTo>
                  <a:pt x="4640199" y="3180588"/>
                </a:lnTo>
                <a:lnTo>
                  <a:pt x="4644485" y="3174103"/>
                </a:lnTo>
                <a:lnTo>
                  <a:pt x="4645723" y="3167475"/>
                </a:lnTo>
                <a:lnTo>
                  <a:pt x="4644199" y="3160228"/>
                </a:lnTo>
                <a:lnTo>
                  <a:pt x="4640199" y="3151886"/>
                </a:lnTo>
                <a:lnTo>
                  <a:pt x="4640589" y="3137275"/>
                </a:lnTo>
                <a:lnTo>
                  <a:pt x="4645040" y="3126724"/>
                </a:lnTo>
                <a:lnTo>
                  <a:pt x="4647039" y="3116720"/>
                </a:lnTo>
                <a:lnTo>
                  <a:pt x="4640072" y="3103753"/>
                </a:lnTo>
                <a:lnTo>
                  <a:pt x="4645247" y="3097224"/>
                </a:lnTo>
                <a:lnTo>
                  <a:pt x="4644993" y="3082099"/>
                </a:lnTo>
                <a:lnTo>
                  <a:pt x="4645072" y="3068212"/>
                </a:lnTo>
                <a:lnTo>
                  <a:pt x="4651248" y="3065399"/>
                </a:lnTo>
                <a:lnTo>
                  <a:pt x="4648160" y="3054244"/>
                </a:lnTo>
                <a:lnTo>
                  <a:pt x="4642453" y="3042269"/>
                </a:lnTo>
                <a:lnTo>
                  <a:pt x="4636031" y="3030555"/>
                </a:lnTo>
                <a:lnTo>
                  <a:pt x="4630801" y="3020187"/>
                </a:lnTo>
                <a:lnTo>
                  <a:pt x="4627407" y="3009606"/>
                </a:lnTo>
                <a:lnTo>
                  <a:pt x="4619049" y="2997398"/>
                </a:lnTo>
                <a:lnTo>
                  <a:pt x="4619371" y="2991104"/>
                </a:lnTo>
                <a:lnTo>
                  <a:pt x="4620895" y="2987802"/>
                </a:lnTo>
                <a:lnTo>
                  <a:pt x="4624197" y="2983484"/>
                </a:lnTo>
                <a:lnTo>
                  <a:pt x="4630547" y="2977261"/>
                </a:lnTo>
                <a:lnTo>
                  <a:pt x="4625905" y="2962288"/>
                </a:lnTo>
                <a:lnTo>
                  <a:pt x="4626752" y="2949019"/>
                </a:lnTo>
                <a:lnTo>
                  <a:pt x="4629814" y="2933487"/>
                </a:lnTo>
                <a:lnTo>
                  <a:pt x="4631817" y="2911729"/>
                </a:lnTo>
                <a:lnTo>
                  <a:pt x="4630491" y="2890170"/>
                </a:lnTo>
                <a:lnTo>
                  <a:pt x="4624705" y="2825877"/>
                </a:lnTo>
                <a:lnTo>
                  <a:pt x="4624705" y="2804160"/>
                </a:lnTo>
                <a:lnTo>
                  <a:pt x="4617974" y="2790190"/>
                </a:lnTo>
                <a:lnTo>
                  <a:pt x="4613275" y="2760217"/>
                </a:lnTo>
                <a:lnTo>
                  <a:pt x="4619498" y="2751074"/>
                </a:lnTo>
                <a:lnTo>
                  <a:pt x="4615434" y="2740279"/>
                </a:lnTo>
                <a:lnTo>
                  <a:pt x="4619117" y="2726436"/>
                </a:lnTo>
                <a:lnTo>
                  <a:pt x="4615180" y="2725039"/>
                </a:lnTo>
                <a:lnTo>
                  <a:pt x="4608068" y="2715895"/>
                </a:lnTo>
                <a:lnTo>
                  <a:pt x="4621911" y="2665603"/>
                </a:lnTo>
                <a:lnTo>
                  <a:pt x="4626737" y="2635377"/>
                </a:lnTo>
                <a:lnTo>
                  <a:pt x="4626864" y="2606040"/>
                </a:lnTo>
                <a:lnTo>
                  <a:pt x="4633087" y="2596515"/>
                </a:lnTo>
                <a:lnTo>
                  <a:pt x="4634144" y="2585321"/>
                </a:lnTo>
                <a:lnTo>
                  <a:pt x="4633261" y="2573448"/>
                </a:lnTo>
                <a:lnTo>
                  <a:pt x="4632069" y="2561457"/>
                </a:lnTo>
                <a:lnTo>
                  <a:pt x="4632198" y="2549905"/>
                </a:lnTo>
                <a:lnTo>
                  <a:pt x="4648073" y="2496439"/>
                </a:lnTo>
                <a:lnTo>
                  <a:pt x="4649622" y="2487505"/>
                </a:lnTo>
                <a:lnTo>
                  <a:pt x="4656627" y="2454826"/>
                </a:lnTo>
                <a:lnTo>
                  <a:pt x="4658106" y="2445892"/>
                </a:lnTo>
                <a:lnTo>
                  <a:pt x="4657228" y="2438939"/>
                </a:lnTo>
                <a:lnTo>
                  <a:pt x="4658141" y="2416032"/>
                </a:lnTo>
                <a:lnTo>
                  <a:pt x="4657979" y="2408936"/>
                </a:lnTo>
                <a:lnTo>
                  <a:pt x="4673576" y="2395970"/>
                </a:lnTo>
                <a:lnTo>
                  <a:pt x="4677410" y="2369312"/>
                </a:lnTo>
                <a:lnTo>
                  <a:pt x="4680196" y="2344177"/>
                </a:lnTo>
                <a:lnTo>
                  <a:pt x="4692650" y="2335784"/>
                </a:lnTo>
                <a:lnTo>
                  <a:pt x="4705490" y="2312866"/>
                </a:lnTo>
                <a:lnTo>
                  <a:pt x="4717367" y="2295985"/>
                </a:lnTo>
                <a:lnTo>
                  <a:pt x="4727457" y="2280080"/>
                </a:lnTo>
                <a:lnTo>
                  <a:pt x="4734941" y="2260091"/>
                </a:lnTo>
                <a:lnTo>
                  <a:pt x="4736625" y="2238386"/>
                </a:lnTo>
                <a:lnTo>
                  <a:pt x="4736131" y="2223611"/>
                </a:lnTo>
                <a:lnTo>
                  <a:pt x="4736280" y="2210407"/>
                </a:lnTo>
                <a:lnTo>
                  <a:pt x="4739894" y="2193416"/>
                </a:lnTo>
                <a:lnTo>
                  <a:pt x="4737276" y="2169882"/>
                </a:lnTo>
                <a:lnTo>
                  <a:pt x="4733623" y="2149157"/>
                </a:lnTo>
                <a:lnTo>
                  <a:pt x="4735232" y="2129194"/>
                </a:lnTo>
                <a:lnTo>
                  <a:pt x="4748403" y="2107946"/>
                </a:lnTo>
                <a:lnTo>
                  <a:pt x="4754880" y="2024252"/>
                </a:lnTo>
                <a:lnTo>
                  <a:pt x="4793742" y="1969389"/>
                </a:lnTo>
                <a:lnTo>
                  <a:pt x="4797806" y="1961134"/>
                </a:lnTo>
                <a:lnTo>
                  <a:pt x="4808601" y="1945132"/>
                </a:lnTo>
                <a:lnTo>
                  <a:pt x="4807839" y="1942084"/>
                </a:lnTo>
                <a:lnTo>
                  <a:pt x="4802886" y="1935607"/>
                </a:lnTo>
                <a:lnTo>
                  <a:pt x="4803126" y="1930048"/>
                </a:lnTo>
                <a:lnTo>
                  <a:pt x="4805680" y="1910207"/>
                </a:lnTo>
                <a:lnTo>
                  <a:pt x="4804156" y="1909952"/>
                </a:lnTo>
                <a:lnTo>
                  <a:pt x="4804029" y="1909190"/>
                </a:lnTo>
                <a:lnTo>
                  <a:pt x="4811014" y="1899412"/>
                </a:lnTo>
                <a:lnTo>
                  <a:pt x="4813046" y="1895094"/>
                </a:lnTo>
                <a:lnTo>
                  <a:pt x="4799076" y="1892427"/>
                </a:lnTo>
                <a:lnTo>
                  <a:pt x="4796817" y="1885209"/>
                </a:lnTo>
                <a:lnTo>
                  <a:pt x="4797679" y="1876123"/>
                </a:lnTo>
                <a:lnTo>
                  <a:pt x="4797682" y="1867441"/>
                </a:lnTo>
                <a:lnTo>
                  <a:pt x="4792853" y="1861439"/>
                </a:lnTo>
                <a:lnTo>
                  <a:pt x="4799282" y="1848897"/>
                </a:lnTo>
                <a:lnTo>
                  <a:pt x="4805045" y="1835785"/>
                </a:lnTo>
                <a:lnTo>
                  <a:pt x="4806823" y="1830577"/>
                </a:lnTo>
                <a:lnTo>
                  <a:pt x="4806569" y="1830451"/>
                </a:lnTo>
                <a:lnTo>
                  <a:pt x="4806188" y="1829180"/>
                </a:lnTo>
                <a:lnTo>
                  <a:pt x="4806569" y="1827529"/>
                </a:lnTo>
                <a:lnTo>
                  <a:pt x="4807712" y="1824863"/>
                </a:lnTo>
                <a:lnTo>
                  <a:pt x="4809998" y="1821052"/>
                </a:lnTo>
                <a:lnTo>
                  <a:pt x="4812411" y="1807083"/>
                </a:lnTo>
                <a:lnTo>
                  <a:pt x="4809109" y="1805304"/>
                </a:lnTo>
                <a:lnTo>
                  <a:pt x="4809871" y="1804415"/>
                </a:lnTo>
                <a:lnTo>
                  <a:pt x="4816129" y="1800494"/>
                </a:lnTo>
                <a:lnTo>
                  <a:pt x="4819650" y="1796954"/>
                </a:lnTo>
                <a:lnTo>
                  <a:pt x="4817264" y="1792128"/>
                </a:lnTo>
                <a:lnTo>
                  <a:pt x="4805807" y="1784350"/>
                </a:lnTo>
                <a:lnTo>
                  <a:pt x="4812579" y="1774447"/>
                </a:lnTo>
                <a:lnTo>
                  <a:pt x="4812363" y="1765522"/>
                </a:lnTo>
                <a:lnTo>
                  <a:pt x="4809503" y="1755024"/>
                </a:lnTo>
                <a:lnTo>
                  <a:pt x="4808347" y="1740408"/>
                </a:lnTo>
                <a:lnTo>
                  <a:pt x="4815498" y="1734377"/>
                </a:lnTo>
                <a:lnTo>
                  <a:pt x="4818316" y="1728263"/>
                </a:lnTo>
                <a:lnTo>
                  <a:pt x="4817705" y="1722030"/>
                </a:lnTo>
                <a:lnTo>
                  <a:pt x="4814570" y="1715642"/>
                </a:lnTo>
                <a:lnTo>
                  <a:pt x="4820521" y="1699595"/>
                </a:lnTo>
                <a:lnTo>
                  <a:pt x="4822840" y="1683083"/>
                </a:lnTo>
                <a:lnTo>
                  <a:pt x="4823946" y="1665833"/>
                </a:lnTo>
                <a:lnTo>
                  <a:pt x="4826254" y="1647571"/>
                </a:lnTo>
                <a:lnTo>
                  <a:pt x="4835663" y="1630136"/>
                </a:lnTo>
                <a:lnTo>
                  <a:pt x="4836096" y="1613915"/>
                </a:lnTo>
                <a:lnTo>
                  <a:pt x="4833576" y="1597314"/>
                </a:lnTo>
                <a:lnTo>
                  <a:pt x="4834128" y="1578737"/>
                </a:lnTo>
                <a:lnTo>
                  <a:pt x="4830064" y="1545971"/>
                </a:lnTo>
                <a:lnTo>
                  <a:pt x="4830710" y="1541117"/>
                </a:lnTo>
                <a:lnTo>
                  <a:pt x="4830286" y="1532572"/>
                </a:lnTo>
                <a:lnTo>
                  <a:pt x="4829175" y="1519936"/>
                </a:lnTo>
                <a:lnTo>
                  <a:pt x="4828921" y="1519682"/>
                </a:lnTo>
                <a:lnTo>
                  <a:pt x="4832223" y="1514855"/>
                </a:lnTo>
                <a:lnTo>
                  <a:pt x="4833491" y="1503048"/>
                </a:lnTo>
                <a:lnTo>
                  <a:pt x="4833598" y="1475386"/>
                </a:lnTo>
                <a:lnTo>
                  <a:pt x="4834509" y="1463294"/>
                </a:lnTo>
                <a:lnTo>
                  <a:pt x="4837457" y="1456991"/>
                </a:lnTo>
                <a:lnTo>
                  <a:pt x="4841716" y="1446307"/>
                </a:lnTo>
                <a:lnTo>
                  <a:pt x="4845260" y="1435862"/>
                </a:lnTo>
                <a:lnTo>
                  <a:pt x="4846066" y="1430274"/>
                </a:lnTo>
                <a:lnTo>
                  <a:pt x="4845050" y="1429512"/>
                </a:lnTo>
                <a:lnTo>
                  <a:pt x="4864227" y="1403985"/>
                </a:lnTo>
                <a:lnTo>
                  <a:pt x="4871466" y="1360932"/>
                </a:lnTo>
                <a:lnTo>
                  <a:pt x="4899533" y="1302003"/>
                </a:lnTo>
                <a:lnTo>
                  <a:pt x="4903216" y="1210817"/>
                </a:lnTo>
                <a:lnTo>
                  <a:pt x="4911379" y="1201622"/>
                </a:lnTo>
                <a:lnTo>
                  <a:pt x="4915662" y="1192022"/>
                </a:lnTo>
                <a:lnTo>
                  <a:pt x="4917753" y="1178421"/>
                </a:lnTo>
                <a:lnTo>
                  <a:pt x="4919345" y="1157224"/>
                </a:lnTo>
                <a:lnTo>
                  <a:pt x="4925820" y="1129377"/>
                </a:lnTo>
                <a:lnTo>
                  <a:pt x="4927615" y="1110472"/>
                </a:lnTo>
                <a:lnTo>
                  <a:pt x="4926006" y="1091447"/>
                </a:lnTo>
                <a:lnTo>
                  <a:pt x="4922266" y="1063244"/>
                </a:lnTo>
                <a:lnTo>
                  <a:pt x="4931042" y="1022986"/>
                </a:lnTo>
                <a:lnTo>
                  <a:pt x="4941617" y="984837"/>
                </a:lnTo>
                <a:lnTo>
                  <a:pt x="4961503" y="942425"/>
                </a:lnTo>
                <a:lnTo>
                  <a:pt x="4998212" y="889380"/>
                </a:lnTo>
                <a:lnTo>
                  <a:pt x="5024501" y="816355"/>
                </a:lnTo>
                <a:lnTo>
                  <a:pt x="5031950" y="804574"/>
                </a:lnTo>
                <a:lnTo>
                  <a:pt x="5042852" y="785828"/>
                </a:lnTo>
                <a:lnTo>
                  <a:pt x="5051468" y="766439"/>
                </a:lnTo>
                <a:lnTo>
                  <a:pt x="5052060" y="752728"/>
                </a:lnTo>
                <a:lnTo>
                  <a:pt x="5067046" y="724408"/>
                </a:lnTo>
                <a:lnTo>
                  <a:pt x="5072380" y="722502"/>
                </a:lnTo>
                <a:lnTo>
                  <a:pt x="5075428" y="717550"/>
                </a:lnTo>
                <a:lnTo>
                  <a:pt x="5074666" y="697229"/>
                </a:lnTo>
                <a:lnTo>
                  <a:pt x="5074285" y="693420"/>
                </a:lnTo>
                <a:lnTo>
                  <a:pt x="5074793" y="690879"/>
                </a:lnTo>
                <a:lnTo>
                  <a:pt x="5075682" y="689228"/>
                </a:lnTo>
                <a:lnTo>
                  <a:pt x="5076190" y="689101"/>
                </a:lnTo>
                <a:lnTo>
                  <a:pt x="5076317" y="681609"/>
                </a:lnTo>
                <a:lnTo>
                  <a:pt x="5084575" y="665227"/>
                </a:lnTo>
                <a:lnTo>
                  <a:pt x="5117973" y="601345"/>
                </a:lnTo>
                <a:lnTo>
                  <a:pt x="5114815" y="590224"/>
                </a:lnTo>
                <a:lnTo>
                  <a:pt x="5111575" y="582294"/>
                </a:lnTo>
                <a:lnTo>
                  <a:pt x="5113883" y="579127"/>
                </a:lnTo>
                <a:lnTo>
                  <a:pt x="5127371" y="582295"/>
                </a:lnTo>
                <a:lnTo>
                  <a:pt x="5127752" y="577088"/>
                </a:lnTo>
                <a:lnTo>
                  <a:pt x="5130546" y="574294"/>
                </a:lnTo>
                <a:lnTo>
                  <a:pt x="5134737" y="572515"/>
                </a:lnTo>
                <a:lnTo>
                  <a:pt x="5136515" y="572135"/>
                </a:lnTo>
                <a:lnTo>
                  <a:pt x="5132324" y="536066"/>
                </a:lnTo>
                <a:lnTo>
                  <a:pt x="5134991" y="531622"/>
                </a:lnTo>
                <a:lnTo>
                  <a:pt x="5121529" y="491363"/>
                </a:lnTo>
                <a:lnTo>
                  <a:pt x="5118608" y="487299"/>
                </a:lnTo>
                <a:lnTo>
                  <a:pt x="5117846" y="481964"/>
                </a:lnTo>
                <a:lnTo>
                  <a:pt x="5121783" y="473837"/>
                </a:lnTo>
                <a:lnTo>
                  <a:pt x="5123688" y="472059"/>
                </a:lnTo>
                <a:lnTo>
                  <a:pt x="5140452" y="354583"/>
                </a:lnTo>
                <a:lnTo>
                  <a:pt x="5142041" y="297308"/>
                </a:lnTo>
                <a:lnTo>
                  <a:pt x="5143754" y="265683"/>
                </a:lnTo>
                <a:lnTo>
                  <a:pt x="5142341" y="233558"/>
                </a:lnTo>
                <a:lnTo>
                  <a:pt x="5139499" y="218614"/>
                </a:lnTo>
                <a:lnTo>
                  <a:pt x="5137038" y="207551"/>
                </a:lnTo>
                <a:lnTo>
                  <a:pt x="5136769" y="187071"/>
                </a:lnTo>
                <a:lnTo>
                  <a:pt x="5134858" y="166020"/>
                </a:lnTo>
                <a:lnTo>
                  <a:pt x="5133197" y="144684"/>
                </a:lnTo>
                <a:lnTo>
                  <a:pt x="5135036" y="130349"/>
                </a:lnTo>
                <a:lnTo>
                  <a:pt x="5143627" y="130301"/>
                </a:lnTo>
                <a:lnTo>
                  <a:pt x="5132068" y="96246"/>
                </a:lnTo>
                <a:lnTo>
                  <a:pt x="5137832" y="75406"/>
                </a:lnTo>
                <a:lnTo>
                  <a:pt x="5147859" y="53756"/>
                </a:lnTo>
                <a:lnTo>
                  <a:pt x="5149088" y="17272"/>
                </a:lnTo>
                <a:lnTo>
                  <a:pt x="5155184" y="13843"/>
                </a:lnTo>
                <a:lnTo>
                  <a:pt x="5159756" y="8381"/>
                </a:lnTo>
                <a:lnTo>
                  <a:pt x="5163312" y="1650"/>
                </a:lnTo>
                <a:lnTo>
                  <a:pt x="516382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5" y="672147"/>
            <a:ext cx="3645535" cy="109601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 marR="5080">
              <a:lnSpc>
                <a:spcPts val="3960"/>
              </a:lnSpc>
              <a:spcBef>
                <a:spcPts val="655"/>
              </a:spcBef>
            </a:pPr>
            <a:r>
              <a:rPr spc="-70" dirty="0"/>
              <a:t>Boosters</a:t>
            </a:r>
            <a:r>
              <a:rPr spc="-120" dirty="0"/>
              <a:t> </a:t>
            </a:r>
            <a:r>
              <a:rPr spc="-10" dirty="0"/>
              <a:t>Carried </a:t>
            </a:r>
            <a:r>
              <a:rPr spc="-145" dirty="0"/>
              <a:t>Maximum</a:t>
            </a:r>
            <a:r>
              <a:rPr spc="-75" dirty="0"/>
              <a:t> </a:t>
            </a:r>
            <a:r>
              <a:rPr spc="-135" dirty="0"/>
              <a:t>Payload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1705" y="2191321"/>
            <a:ext cx="3221990" cy="122047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1300" marR="5080" indent="-228600">
              <a:lnSpc>
                <a:spcPct val="93300"/>
              </a:lnSpc>
              <a:spcBef>
                <a:spcPts val="265"/>
              </a:spcBef>
              <a:buFont typeface="Arial MT"/>
              <a:buChar char="•"/>
              <a:tabLst>
                <a:tab pos="241300" algn="l"/>
              </a:tabLst>
            </a:pPr>
            <a:r>
              <a:rPr sz="1650" spc="-65" dirty="0">
                <a:latin typeface="Microsoft Sans Serif"/>
                <a:cs typeface="Microsoft Sans Serif"/>
              </a:rPr>
              <a:t>We</a:t>
            </a:r>
            <a:r>
              <a:rPr sz="1650" spc="15" dirty="0">
                <a:latin typeface="Microsoft Sans Serif"/>
                <a:cs typeface="Microsoft Sans Serif"/>
              </a:rPr>
              <a:t> </a:t>
            </a:r>
            <a:r>
              <a:rPr sz="1650" dirty="0">
                <a:latin typeface="Microsoft Sans Serif"/>
                <a:cs typeface="Microsoft Sans Serif"/>
              </a:rPr>
              <a:t>determined</a:t>
            </a:r>
            <a:r>
              <a:rPr sz="1650" spc="30" dirty="0">
                <a:latin typeface="Microsoft Sans Serif"/>
                <a:cs typeface="Microsoft Sans Serif"/>
              </a:rPr>
              <a:t> </a:t>
            </a:r>
            <a:r>
              <a:rPr sz="1650" dirty="0">
                <a:latin typeface="Microsoft Sans Serif"/>
                <a:cs typeface="Microsoft Sans Serif"/>
              </a:rPr>
              <a:t>the</a:t>
            </a:r>
            <a:r>
              <a:rPr sz="1650" spc="15" dirty="0">
                <a:latin typeface="Microsoft Sans Serif"/>
                <a:cs typeface="Microsoft Sans Serif"/>
              </a:rPr>
              <a:t> </a:t>
            </a:r>
            <a:r>
              <a:rPr sz="1650" dirty="0">
                <a:latin typeface="Microsoft Sans Serif"/>
                <a:cs typeface="Microsoft Sans Serif"/>
              </a:rPr>
              <a:t>booster</a:t>
            </a:r>
            <a:r>
              <a:rPr sz="1650" spc="85" dirty="0">
                <a:latin typeface="Microsoft Sans Serif"/>
                <a:cs typeface="Microsoft Sans Serif"/>
              </a:rPr>
              <a:t> </a:t>
            </a:r>
            <a:r>
              <a:rPr sz="1650" spc="-20" dirty="0">
                <a:latin typeface="Microsoft Sans Serif"/>
                <a:cs typeface="Microsoft Sans Serif"/>
              </a:rPr>
              <a:t>that </a:t>
            </a:r>
            <a:r>
              <a:rPr sz="1650" spc="-10" dirty="0">
                <a:latin typeface="Microsoft Sans Serif"/>
                <a:cs typeface="Microsoft Sans Serif"/>
              </a:rPr>
              <a:t>have</a:t>
            </a:r>
            <a:r>
              <a:rPr sz="1650" dirty="0">
                <a:latin typeface="Microsoft Sans Serif"/>
                <a:cs typeface="Microsoft Sans Serif"/>
              </a:rPr>
              <a:t> carried</a:t>
            </a:r>
            <a:r>
              <a:rPr sz="1650" spc="10" dirty="0">
                <a:latin typeface="Microsoft Sans Serif"/>
                <a:cs typeface="Microsoft Sans Serif"/>
              </a:rPr>
              <a:t> </a:t>
            </a:r>
            <a:r>
              <a:rPr sz="1650" dirty="0">
                <a:latin typeface="Microsoft Sans Serif"/>
                <a:cs typeface="Microsoft Sans Serif"/>
              </a:rPr>
              <a:t>the </a:t>
            </a:r>
            <a:r>
              <a:rPr sz="1650" spc="-10" dirty="0">
                <a:latin typeface="Microsoft Sans Serif"/>
                <a:cs typeface="Microsoft Sans Serif"/>
              </a:rPr>
              <a:t>maximum </a:t>
            </a:r>
            <a:r>
              <a:rPr sz="1650" dirty="0">
                <a:latin typeface="Microsoft Sans Serif"/>
                <a:cs typeface="Microsoft Sans Serif"/>
              </a:rPr>
              <a:t>payload</a:t>
            </a:r>
            <a:r>
              <a:rPr sz="1650" spc="20" dirty="0">
                <a:latin typeface="Microsoft Sans Serif"/>
                <a:cs typeface="Microsoft Sans Serif"/>
              </a:rPr>
              <a:t> </a:t>
            </a:r>
            <a:r>
              <a:rPr sz="1650" dirty="0">
                <a:latin typeface="Microsoft Sans Serif"/>
                <a:cs typeface="Microsoft Sans Serif"/>
              </a:rPr>
              <a:t>using</a:t>
            </a:r>
            <a:r>
              <a:rPr sz="1650" spc="25" dirty="0">
                <a:latin typeface="Microsoft Sans Serif"/>
                <a:cs typeface="Microsoft Sans Serif"/>
              </a:rPr>
              <a:t> </a:t>
            </a:r>
            <a:r>
              <a:rPr sz="1650" dirty="0">
                <a:latin typeface="Microsoft Sans Serif"/>
                <a:cs typeface="Microsoft Sans Serif"/>
              </a:rPr>
              <a:t>a</a:t>
            </a:r>
            <a:r>
              <a:rPr sz="1650" spc="-25" dirty="0">
                <a:latin typeface="Microsoft Sans Serif"/>
                <a:cs typeface="Microsoft Sans Serif"/>
              </a:rPr>
              <a:t> </a:t>
            </a:r>
            <a:r>
              <a:rPr sz="1650" dirty="0">
                <a:latin typeface="Microsoft Sans Serif"/>
                <a:cs typeface="Microsoft Sans Serif"/>
              </a:rPr>
              <a:t>subquery</a:t>
            </a:r>
            <a:r>
              <a:rPr sz="1650" spc="20" dirty="0">
                <a:latin typeface="Microsoft Sans Serif"/>
                <a:cs typeface="Microsoft Sans Serif"/>
              </a:rPr>
              <a:t> </a:t>
            </a:r>
            <a:r>
              <a:rPr sz="1650" dirty="0">
                <a:latin typeface="Microsoft Sans Serif"/>
                <a:cs typeface="Microsoft Sans Serif"/>
              </a:rPr>
              <a:t>in</a:t>
            </a:r>
            <a:r>
              <a:rPr sz="1650" spc="15" dirty="0">
                <a:latin typeface="Microsoft Sans Serif"/>
                <a:cs typeface="Microsoft Sans Serif"/>
              </a:rPr>
              <a:t> </a:t>
            </a:r>
            <a:r>
              <a:rPr sz="1650" spc="-25" dirty="0">
                <a:latin typeface="Microsoft Sans Serif"/>
                <a:cs typeface="Microsoft Sans Serif"/>
              </a:rPr>
              <a:t>the </a:t>
            </a:r>
            <a:r>
              <a:rPr sz="1650" b="1" spc="-160" dirty="0">
                <a:latin typeface="Arial"/>
                <a:cs typeface="Arial"/>
              </a:rPr>
              <a:t>WHERE</a:t>
            </a:r>
            <a:r>
              <a:rPr sz="1650" b="1" spc="-35" dirty="0">
                <a:latin typeface="Arial"/>
                <a:cs typeface="Arial"/>
              </a:rPr>
              <a:t> </a:t>
            </a:r>
            <a:r>
              <a:rPr sz="1650" spc="-45" dirty="0">
                <a:latin typeface="Microsoft Sans Serif"/>
                <a:cs typeface="Microsoft Sans Serif"/>
              </a:rPr>
              <a:t>clause</a:t>
            </a:r>
            <a:r>
              <a:rPr sz="1650" spc="-40" dirty="0">
                <a:latin typeface="Microsoft Sans Serif"/>
                <a:cs typeface="Microsoft Sans Serif"/>
              </a:rPr>
              <a:t> </a:t>
            </a:r>
            <a:r>
              <a:rPr sz="1650" dirty="0">
                <a:latin typeface="Microsoft Sans Serif"/>
                <a:cs typeface="Microsoft Sans Serif"/>
              </a:rPr>
              <a:t>and</a:t>
            </a:r>
            <a:r>
              <a:rPr sz="1650" spc="10" dirty="0">
                <a:latin typeface="Microsoft Sans Serif"/>
                <a:cs typeface="Microsoft Sans Serif"/>
              </a:rPr>
              <a:t> </a:t>
            </a:r>
            <a:r>
              <a:rPr sz="1650" dirty="0">
                <a:latin typeface="Microsoft Sans Serif"/>
                <a:cs typeface="Microsoft Sans Serif"/>
              </a:rPr>
              <a:t>the</a:t>
            </a:r>
            <a:r>
              <a:rPr sz="1650" spc="70" dirty="0">
                <a:latin typeface="Microsoft Sans Serif"/>
                <a:cs typeface="Microsoft Sans Serif"/>
              </a:rPr>
              <a:t> </a:t>
            </a:r>
            <a:r>
              <a:rPr sz="1650" b="1" spc="-20" dirty="0">
                <a:latin typeface="Arial"/>
                <a:cs typeface="Arial"/>
              </a:rPr>
              <a:t>MAX() </a:t>
            </a:r>
            <a:r>
              <a:rPr sz="1650" spc="-10" dirty="0">
                <a:latin typeface="Microsoft Sans Serif"/>
                <a:cs typeface="Microsoft Sans Serif"/>
              </a:rPr>
              <a:t>function.</a:t>
            </a:r>
            <a:endParaRPr sz="16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500" y="1943100"/>
            <a:ext cx="7780020" cy="40614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19484" y="6482397"/>
            <a:ext cx="16319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z="1000" spc="-25" dirty="0">
                <a:solidFill>
                  <a:srgbClr val="7E7E7E"/>
                </a:solidFill>
                <a:latin typeface="Calibri"/>
                <a:cs typeface="Calibri"/>
              </a:rPr>
              <a:t>31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944" y="6083300"/>
            <a:ext cx="26924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838007"/>
            <a:ext cx="9378315" cy="10356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330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2200" b="1" spc="1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clause,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245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9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b="1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714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25"/>
              </a:spcBef>
            </a:pPr>
            <a:r>
              <a:rPr spc="160" dirty="0"/>
              <a:t>2015</a:t>
            </a:r>
            <a:r>
              <a:rPr spc="110" dirty="0"/>
              <a:t> </a:t>
            </a:r>
            <a:r>
              <a:rPr spc="-125" dirty="0"/>
              <a:t>Launch</a:t>
            </a:r>
            <a:r>
              <a:rPr spc="-20" dirty="0"/>
              <a:t> </a:t>
            </a:r>
            <a:r>
              <a:rPr spc="-155" dirty="0"/>
              <a:t>Records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5079" y="3467100"/>
            <a:ext cx="6964680" cy="27584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" cy="1935480"/>
          </a:xfrm>
          <a:custGeom>
            <a:avLst/>
            <a:gdLst/>
            <a:ahLst/>
            <a:cxnLst/>
            <a:rect l="l" t="t" r="r" b="b"/>
            <a:pathLst>
              <a:path w="975360" h="1935480">
                <a:moveTo>
                  <a:pt x="975360" y="967740"/>
                </a:moveTo>
                <a:lnTo>
                  <a:pt x="0" y="0"/>
                </a:lnTo>
                <a:lnTo>
                  <a:pt x="0" y="1935480"/>
                </a:lnTo>
                <a:lnTo>
                  <a:pt x="446379" y="1492580"/>
                </a:lnTo>
                <a:lnTo>
                  <a:pt x="624027" y="1670177"/>
                </a:lnTo>
                <a:lnTo>
                  <a:pt x="972705" y="1321562"/>
                </a:lnTo>
                <a:lnTo>
                  <a:pt x="796429" y="1145273"/>
                </a:lnTo>
                <a:lnTo>
                  <a:pt x="975360" y="96774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630" y="299338"/>
            <a:ext cx="10095230" cy="107124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5"/>
              </a:spcBef>
            </a:pPr>
            <a:r>
              <a:rPr sz="3600" spc="-204" dirty="0"/>
              <a:t>Rank</a:t>
            </a:r>
            <a:r>
              <a:rPr sz="3600" spc="-35" dirty="0"/>
              <a:t> Landing</a:t>
            </a:r>
            <a:r>
              <a:rPr sz="3600" spc="-45" dirty="0"/>
              <a:t> </a:t>
            </a:r>
            <a:r>
              <a:rPr sz="3600" spc="-110" dirty="0"/>
              <a:t>Outcomes</a:t>
            </a:r>
            <a:r>
              <a:rPr sz="3600" spc="-35" dirty="0"/>
              <a:t> </a:t>
            </a:r>
            <a:r>
              <a:rPr sz="3600" spc="-100" dirty="0"/>
              <a:t>Between</a:t>
            </a:r>
            <a:r>
              <a:rPr sz="3600" spc="-55" dirty="0"/>
              <a:t> </a:t>
            </a:r>
            <a:r>
              <a:rPr sz="3600" spc="110" dirty="0"/>
              <a:t>2010-</a:t>
            </a:r>
            <a:r>
              <a:rPr sz="3600" spc="90" dirty="0"/>
              <a:t>06-</a:t>
            </a:r>
            <a:r>
              <a:rPr sz="3600" spc="150" dirty="0"/>
              <a:t>04</a:t>
            </a:r>
            <a:r>
              <a:rPr sz="3600" spc="20" dirty="0"/>
              <a:t> </a:t>
            </a:r>
            <a:r>
              <a:rPr sz="3600" spc="-25" dirty="0"/>
              <a:t>and </a:t>
            </a:r>
            <a:r>
              <a:rPr sz="3600" spc="114" dirty="0"/>
              <a:t>2017-</a:t>
            </a:r>
            <a:r>
              <a:rPr sz="3600" spc="90" dirty="0"/>
              <a:t>03-</a:t>
            </a:r>
            <a:r>
              <a:rPr sz="3600" spc="114" dirty="0"/>
              <a:t>20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22630" y="1772221"/>
            <a:ext cx="449389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</a:tabLst>
            </a:pPr>
            <a:r>
              <a:rPr sz="1950" spc="-105" dirty="0">
                <a:latin typeface="Microsoft Sans Serif"/>
                <a:cs typeface="Microsoft Sans Serif"/>
              </a:rPr>
              <a:t>We</a:t>
            </a:r>
            <a:r>
              <a:rPr sz="1950" spc="-5" dirty="0">
                <a:latin typeface="Microsoft Sans Serif"/>
                <a:cs typeface="Microsoft Sans Serif"/>
              </a:rPr>
              <a:t> </a:t>
            </a:r>
            <a:r>
              <a:rPr sz="1950" spc="-30" dirty="0">
                <a:latin typeface="Microsoft Sans Serif"/>
                <a:cs typeface="Microsoft Sans Serif"/>
              </a:rPr>
              <a:t>selected</a:t>
            </a:r>
            <a:r>
              <a:rPr sz="1950" spc="-55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Landing</a:t>
            </a:r>
            <a:r>
              <a:rPr sz="1950" spc="-5" dirty="0">
                <a:latin typeface="Microsoft Sans Serif"/>
                <a:cs typeface="Microsoft Sans Serif"/>
              </a:rPr>
              <a:t> </a:t>
            </a:r>
            <a:r>
              <a:rPr sz="1950" spc="-20" dirty="0">
                <a:latin typeface="Microsoft Sans Serif"/>
                <a:cs typeface="Microsoft Sans Serif"/>
              </a:rPr>
              <a:t>outcomes</a:t>
            </a:r>
            <a:r>
              <a:rPr sz="1950" spc="5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first</a:t>
            </a:r>
            <a:r>
              <a:rPr sz="1950" spc="75" dirty="0">
                <a:latin typeface="Microsoft Sans Serif"/>
                <a:cs typeface="Microsoft Sans Serif"/>
              </a:rPr>
              <a:t> </a:t>
            </a:r>
            <a:r>
              <a:rPr sz="1950" spc="85" dirty="0">
                <a:latin typeface="Microsoft Sans Serif"/>
                <a:cs typeface="Microsoft Sans Serif"/>
              </a:rPr>
              <a:t>15</a:t>
            </a:r>
            <a:endParaRPr sz="19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98808" y="6434772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77905" y="4602479"/>
            <a:ext cx="1014094" cy="2019300"/>
          </a:xfrm>
          <a:custGeom>
            <a:avLst/>
            <a:gdLst/>
            <a:ahLst/>
            <a:cxnLst/>
            <a:rect l="l" t="t" r="r" b="b"/>
            <a:pathLst>
              <a:path w="1014095" h="2019300">
                <a:moveTo>
                  <a:pt x="1014095" y="0"/>
                </a:moveTo>
                <a:lnTo>
                  <a:pt x="635" y="1009650"/>
                </a:lnTo>
                <a:lnTo>
                  <a:pt x="180352" y="1188694"/>
                </a:lnTo>
                <a:lnTo>
                  <a:pt x="0" y="1369021"/>
                </a:lnTo>
                <a:lnTo>
                  <a:pt x="343408" y="1712366"/>
                </a:lnTo>
                <a:lnTo>
                  <a:pt x="524344" y="1531404"/>
                </a:lnTo>
                <a:lnTo>
                  <a:pt x="1014095" y="2019300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1239" y="2887979"/>
            <a:ext cx="7216140" cy="33985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" y="1310639"/>
            <a:ext cx="10515600" cy="47167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16178"/>
            <a:ext cx="7150734" cy="593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All</a:t>
            </a:r>
            <a:r>
              <a:rPr spc="-114" dirty="0"/>
              <a:t> </a:t>
            </a:r>
            <a:r>
              <a:rPr spc="-90" dirty="0"/>
              <a:t>launch</a:t>
            </a:r>
            <a:r>
              <a:rPr spc="-155" dirty="0"/>
              <a:t> </a:t>
            </a:r>
            <a:r>
              <a:rPr spc="-25" dirty="0"/>
              <a:t>sites</a:t>
            </a:r>
            <a:r>
              <a:rPr spc="-75" dirty="0"/>
              <a:t> </a:t>
            </a:r>
            <a:r>
              <a:rPr dirty="0"/>
              <a:t>global</a:t>
            </a:r>
            <a:r>
              <a:rPr spc="-105" dirty="0"/>
              <a:t> </a:t>
            </a:r>
            <a:r>
              <a:rPr spc="-65" dirty="0"/>
              <a:t>map</a:t>
            </a:r>
            <a:r>
              <a:rPr spc="-105" dirty="0"/>
              <a:t> </a:t>
            </a:r>
            <a:r>
              <a:rPr spc="-90" dirty="0"/>
              <a:t>markers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35</a:t>
            </a:fld>
            <a:endParaRPr spc="6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" y="1249680"/>
            <a:ext cx="10690860" cy="47777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714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25"/>
              </a:spcBef>
            </a:pPr>
            <a:r>
              <a:rPr spc="-100" dirty="0"/>
              <a:t>Markers</a:t>
            </a:r>
            <a:r>
              <a:rPr spc="-80" dirty="0"/>
              <a:t> </a:t>
            </a:r>
            <a:r>
              <a:rPr spc="-25" dirty="0"/>
              <a:t>showing</a:t>
            </a:r>
            <a:r>
              <a:rPr spc="-105" dirty="0"/>
              <a:t> </a:t>
            </a:r>
            <a:r>
              <a:rPr spc="-80" dirty="0"/>
              <a:t>launch</a:t>
            </a:r>
            <a:r>
              <a:rPr spc="-120" dirty="0"/>
              <a:t> </a:t>
            </a:r>
            <a:r>
              <a:rPr spc="-35" dirty="0"/>
              <a:t>sites</a:t>
            </a:r>
            <a:r>
              <a:rPr spc="-125" dirty="0"/>
              <a:t> </a:t>
            </a:r>
            <a:r>
              <a:rPr dirty="0"/>
              <a:t>with</a:t>
            </a:r>
            <a:r>
              <a:rPr spc="-110" dirty="0"/>
              <a:t> </a:t>
            </a:r>
            <a:r>
              <a:rPr dirty="0"/>
              <a:t>color</a:t>
            </a:r>
            <a:r>
              <a:rPr spc="-95" dirty="0"/>
              <a:t> </a:t>
            </a:r>
            <a:r>
              <a:rPr spc="-40" dirty="0"/>
              <a:t>labels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36</a:t>
            </a:fld>
            <a:endParaRPr spc="6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63980"/>
            <a:ext cx="10034230" cy="50596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714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25"/>
              </a:spcBef>
            </a:pPr>
            <a:r>
              <a:rPr spc="-130" dirty="0"/>
              <a:t>Launch</a:t>
            </a:r>
            <a:r>
              <a:rPr spc="-110" dirty="0"/>
              <a:t> </a:t>
            </a:r>
            <a:r>
              <a:rPr spc="-60" dirty="0"/>
              <a:t>Site</a:t>
            </a:r>
            <a:r>
              <a:rPr spc="-50" dirty="0"/>
              <a:t> </a:t>
            </a:r>
            <a:r>
              <a:rPr spc="-80" dirty="0"/>
              <a:t>distance</a:t>
            </a:r>
            <a:r>
              <a:rPr spc="-60" dirty="0"/>
              <a:t> </a:t>
            </a:r>
            <a:r>
              <a:rPr spc="75" dirty="0"/>
              <a:t>to</a:t>
            </a:r>
            <a:r>
              <a:rPr spc="-15" dirty="0"/>
              <a:t> </a:t>
            </a:r>
            <a:r>
              <a:rPr spc="-85" dirty="0"/>
              <a:t>landmarks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37</a:t>
            </a:fld>
            <a:endParaRPr spc="6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944" y="6284912"/>
            <a:ext cx="269240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5006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25"/>
              </a:spcBef>
            </a:pPr>
            <a:r>
              <a:rPr sz="2500" spc="-70" dirty="0"/>
              <a:t>Pie</a:t>
            </a:r>
            <a:r>
              <a:rPr sz="2500" spc="-100" dirty="0"/>
              <a:t> </a:t>
            </a:r>
            <a:r>
              <a:rPr sz="2500" spc="-20" dirty="0"/>
              <a:t>chart</a:t>
            </a:r>
            <a:r>
              <a:rPr sz="2500" spc="-45" dirty="0"/>
              <a:t> </a:t>
            </a:r>
            <a:r>
              <a:rPr sz="2500" spc="-20" dirty="0"/>
              <a:t>showing</a:t>
            </a:r>
            <a:r>
              <a:rPr sz="2500" dirty="0"/>
              <a:t> the</a:t>
            </a:r>
            <a:r>
              <a:rPr sz="2500" spc="-65" dirty="0"/>
              <a:t> </a:t>
            </a:r>
            <a:r>
              <a:rPr sz="2500" spc="-135" dirty="0"/>
              <a:t>success</a:t>
            </a:r>
            <a:r>
              <a:rPr sz="2500" spc="20" dirty="0"/>
              <a:t> </a:t>
            </a:r>
            <a:r>
              <a:rPr sz="2500" spc="-55" dirty="0"/>
              <a:t>percentage</a:t>
            </a:r>
            <a:r>
              <a:rPr sz="2500" spc="-110" dirty="0"/>
              <a:t> </a:t>
            </a:r>
            <a:r>
              <a:rPr sz="2500" spc="-80" dirty="0"/>
              <a:t>achieved</a:t>
            </a:r>
            <a:r>
              <a:rPr sz="2500" spc="-85" dirty="0"/>
              <a:t> </a:t>
            </a:r>
            <a:r>
              <a:rPr sz="2500" dirty="0"/>
              <a:t>by</a:t>
            </a:r>
            <a:r>
              <a:rPr sz="2500" spc="-75" dirty="0"/>
              <a:t> </a:t>
            </a:r>
            <a:r>
              <a:rPr sz="2500" spc="-110" dirty="0"/>
              <a:t>each</a:t>
            </a:r>
            <a:r>
              <a:rPr sz="2500" spc="-55" dirty="0"/>
              <a:t> </a:t>
            </a:r>
            <a:r>
              <a:rPr sz="2500" spc="-60" dirty="0"/>
              <a:t>launch</a:t>
            </a:r>
            <a:r>
              <a:rPr sz="2500" spc="-30" dirty="0"/>
              <a:t> </a:t>
            </a:r>
            <a:r>
              <a:rPr sz="2500" spc="-20" dirty="0"/>
              <a:t>site</a:t>
            </a:r>
            <a:endParaRPr sz="25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874520"/>
            <a:ext cx="10774680" cy="37185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414" y="417258"/>
            <a:ext cx="2456180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7414" y="1318010"/>
            <a:ext cx="10481310" cy="5038090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64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469900" marR="863600" algn="just">
              <a:lnSpc>
                <a:spcPct val="89900"/>
              </a:lnSpc>
              <a:spcBef>
                <a:spcPts val="1465"/>
              </a:spcBef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website,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promotes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comparison,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suppliers</a:t>
            </a:r>
            <a:r>
              <a:rPr sz="18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charge</a:t>
            </a:r>
            <a:r>
              <a:rPr sz="180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up</a:t>
            </a:r>
            <a:r>
              <a:rPr sz="18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80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8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8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launch;</a:t>
            </a:r>
            <a:r>
              <a:rPr sz="18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</a:t>
            </a:r>
            <a:r>
              <a:rPr sz="18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portion</a:t>
            </a:r>
            <a:r>
              <a:rPr sz="18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2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</a:t>
            </a:r>
            <a:r>
              <a:rPr sz="180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attributable</a:t>
            </a:r>
            <a:r>
              <a:rPr sz="18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X's</a:t>
            </a:r>
            <a:r>
              <a:rPr sz="180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sz="1800" spc="2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</a:t>
            </a:r>
            <a:r>
              <a:rPr sz="18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Thus,</a:t>
            </a:r>
            <a:r>
              <a:rPr sz="180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18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ascertain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land.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8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utilized</a:t>
            </a:r>
            <a:r>
              <a:rPr sz="18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should</a:t>
            </a:r>
            <a:r>
              <a:rPr sz="180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another</a:t>
            </a:r>
            <a:r>
              <a:rPr sz="180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sz="180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wish</a:t>
            </a:r>
            <a:r>
              <a:rPr sz="180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submit</a:t>
            </a:r>
            <a:r>
              <a:rPr sz="1800" spc="2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bid</a:t>
            </a:r>
            <a:r>
              <a:rPr sz="180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2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8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X.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project's</a:t>
            </a:r>
            <a:r>
              <a:rPr sz="180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objective</a:t>
            </a:r>
            <a:r>
              <a:rPr sz="180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8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</a:t>
            </a:r>
            <a:r>
              <a:rPr sz="180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2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forecast</a:t>
            </a:r>
            <a:r>
              <a:rPr sz="1800" spc="2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whether</a:t>
            </a:r>
            <a:r>
              <a:rPr sz="180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7230" lvl="1" indent="-227329" algn="just">
              <a:lnSpc>
                <a:spcPct val="100000"/>
              </a:lnSpc>
              <a:spcBef>
                <a:spcPts val="1245"/>
              </a:spcBef>
              <a:buChar char="-"/>
              <a:tabLst>
                <a:tab pos="69723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elements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influence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rocket's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likelihood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landing?</a:t>
            </a:r>
            <a:endParaRPr sz="1800">
              <a:latin typeface="Microsoft Sans Serif"/>
              <a:cs typeface="Microsoft Sans Serif"/>
            </a:endParaRPr>
          </a:p>
          <a:p>
            <a:pPr marL="697230" lvl="1" indent="-227329" algn="just">
              <a:lnSpc>
                <a:spcPct val="100000"/>
              </a:lnSpc>
              <a:spcBef>
                <a:spcPts val="1145"/>
              </a:spcBef>
              <a:buChar char="-"/>
              <a:tabLst>
                <a:tab pos="697230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way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likelihood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698500" marR="1657350" lvl="1" indent="-228600">
              <a:lnSpc>
                <a:spcPts val="1920"/>
              </a:lnSpc>
              <a:spcBef>
                <a:spcPts val="1465"/>
              </a:spcBef>
              <a:buChar char="-"/>
              <a:tabLst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operational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circumstances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exist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 order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guarantee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program.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160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2417" rIns="0" bIns="0" rtlCol="0">
            <a:spAutoFit/>
          </a:bodyPr>
          <a:lstStyle/>
          <a:p>
            <a:pPr marL="473075">
              <a:lnSpc>
                <a:spcPct val="100000"/>
              </a:lnSpc>
              <a:spcBef>
                <a:spcPts val="120"/>
              </a:spcBef>
            </a:pPr>
            <a:r>
              <a:rPr sz="2500" spc="-65" dirty="0"/>
              <a:t>Pie</a:t>
            </a:r>
            <a:r>
              <a:rPr sz="2500" spc="-85" dirty="0"/>
              <a:t> </a:t>
            </a:r>
            <a:r>
              <a:rPr sz="2500" spc="-20" dirty="0"/>
              <a:t>chart</a:t>
            </a:r>
            <a:r>
              <a:rPr sz="2500" spc="-50" dirty="0"/>
              <a:t> </a:t>
            </a:r>
            <a:r>
              <a:rPr sz="2500" spc="-20" dirty="0"/>
              <a:t>showing</a:t>
            </a:r>
            <a:r>
              <a:rPr sz="2500" spc="-5" dirty="0"/>
              <a:t> </a:t>
            </a:r>
            <a:r>
              <a:rPr sz="2500" dirty="0"/>
              <a:t>the</a:t>
            </a:r>
            <a:r>
              <a:rPr sz="2500" spc="-65" dirty="0"/>
              <a:t> </a:t>
            </a:r>
            <a:r>
              <a:rPr sz="2500" spc="-95" dirty="0"/>
              <a:t>Launch</a:t>
            </a:r>
            <a:r>
              <a:rPr sz="2500" spc="-70" dirty="0"/>
              <a:t> </a:t>
            </a:r>
            <a:r>
              <a:rPr sz="2500" dirty="0"/>
              <a:t>site</a:t>
            </a:r>
            <a:r>
              <a:rPr sz="2500" spc="-15" dirty="0"/>
              <a:t> </a:t>
            </a:r>
            <a:r>
              <a:rPr sz="2500" dirty="0"/>
              <a:t>with</a:t>
            </a:r>
            <a:r>
              <a:rPr sz="2500" spc="-85" dirty="0"/>
              <a:t> </a:t>
            </a:r>
            <a:r>
              <a:rPr sz="2500" dirty="0"/>
              <a:t>the</a:t>
            </a:r>
            <a:r>
              <a:rPr sz="2500" spc="-65" dirty="0"/>
              <a:t> </a:t>
            </a:r>
            <a:r>
              <a:rPr sz="2500" spc="-10" dirty="0"/>
              <a:t>highest</a:t>
            </a:r>
            <a:r>
              <a:rPr sz="2500" spc="-50" dirty="0"/>
              <a:t> </a:t>
            </a:r>
            <a:r>
              <a:rPr sz="2500" spc="-70" dirty="0"/>
              <a:t>launch</a:t>
            </a:r>
            <a:r>
              <a:rPr sz="2500" spc="-85" dirty="0"/>
              <a:t> </a:t>
            </a:r>
            <a:r>
              <a:rPr sz="2500" spc="-135" dirty="0"/>
              <a:t>success</a:t>
            </a:r>
            <a:r>
              <a:rPr sz="2500" spc="10" dirty="0"/>
              <a:t> </a:t>
            </a:r>
            <a:r>
              <a:rPr sz="2500" spc="-10" dirty="0"/>
              <a:t>ratio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2052" y="2330647"/>
            <a:ext cx="10279359" cy="24286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078844" y="6472872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pPr marL="38100">
                <a:lnSpc>
                  <a:spcPts val="1240"/>
                </a:lnSpc>
              </a:pPr>
              <a:t>40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244" rIns="0" bIns="0" rtlCol="0">
            <a:spAutoFit/>
          </a:bodyPr>
          <a:lstStyle/>
          <a:p>
            <a:pPr marL="207010" marR="5080">
              <a:lnSpc>
                <a:spcPts val="2700"/>
              </a:lnSpc>
              <a:spcBef>
                <a:spcPts val="459"/>
              </a:spcBef>
            </a:pPr>
            <a:r>
              <a:rPr sz="2500" spc="-55" dirty="0"/>
              <a:t>Scatter</a:t>
            </a:r>
            <a:r>
              <a:rPr sz="2500" spc="-35" dirty="0"/>
              <a:t> </a:t>
            </a:r>
            <a:r>
              <a:rPr sz="2500" dirty="0"/>
              <a:t>plot</a:t>
            </a:r>
            <a:r>
              <a:rPr sz="2500" spc="-40" dirty="0"/>
              <a:t> </a:t>
            </a:r>
            <a:r>
              <a:rPr sz="2500" dirty="0"/>
              <a:t>of</a:t>
            </a:r>
            <a:r>
              <a:rPr sz="2500" spc="5" dirty="0"/>
              <a:t> </a:t>
            </a:r>
            <a:r>
              <a:rPr sz="2500" spc="-75" dirty="0"/>
              <a:t>Payload</a:t>
            </a:r>
            <a:r>
              <a:rPr sz="2500" spc="-45" dirty="0"/>
              <a:t> </a:t>
            </a:r>
            <a:r>
              <a:rPr sz="2500" spc="-30" dirty="0"/>
              <a:t>vs</a:t>
            </a:r>
            <a:r>
              <a:rPr sz="2500" spc="-35" dirty="0"/>
              <a:t> </a:t>
            </a:r>
            <a:r>
              <a:rPr sz="2500" spc="-85" dirty="0"/>
              <a:t>Launch</a:t>
            </a:r>
            <a:r>
              <a:rPr sz="2500" spc="30" dirty="0"/>
              <a:t> </a:t>
            </a:r>
            <a:r>
              <a:rPr sz="2500" spc="-75" dirty="0"/>
              <a:t>Outcome</a:t>
            </a:r>
            <a:r>
              <a:rPr sz="2500" spc="-5" dirty="0"/>
              <a:t> </a:t>
            </a:r>
            <a:r>
              <a:rPr sz="2500" dirty="0"/>
              <a:t>for</a:t>
            </a:r>
            <a:r>
              <a:rPr sz="2500" spc="-35" dirty="0"/>
              <a:t> </a:t>
            </a:r>
            <a:r>
              <a:rPr sz="2500" dirty="0"/>
              <a:t>all</a:t>
            </a:r>
            <a:r>
              <a:rPr sz="2500" spc="-15" dirty="0"/>
              <a:t> </a:t>
            </a:r>
            <a:r>
              <a:rPr sz="2500" spc="-55" dirty="0"/>
              <a:t>sites,</a:t>
            </a:r>
            <a:r>
              <a:rPr sz="2500" spc="15" dirty="0"/>
              <a:t> </a:t>
            </a:r>
            <a:r>
              <a:rPr sz="2500" dirty="0"/>
              <a:t>with</a:t>
            </a:r>
            <a:r>
              <a:rPr sz="2500" spc="30" dirty="0"/>
              <a:t> </a:t>
            </a:r>
            <a:r>
              <a:rPr sz="2500" spc="-10" dirty="0"/>
              <a:t>different </a:t>
            </a:r>
            <a:r>
              <a:rPr sz="2500" spc="-35" dirty="0"/>
              <a:t>payload</a:t>
            </a:r>
            <a:r>
              <a:rPr sz="2500" spc="-135" dirty="0"/>
              <a:t> </a:t>
            </a:r>
            <a:r>
              <a:rPr sz="2500" spc="-55" dirty="0"/>
              <a:t>selected</a:t>
            </a:r>
            <a:r>
              <a:rPr sz="2500" spc="-50" dirty="0"/>
              <a:t> </a:t>
            </a:r>
            <a:r>
              <a:rPr sz="2500" dirty="0"/>
              <a:t>in</a:t>
            </a:r>
            <a:r>
              <a:rPr sz="2500" spc="-30" dirty="0"/>
              <a:t> </a:t>
            </a:r>
            <a:r>
              <a:rPr sz="2500" dirty="0"/>
              <a:t>the</a:t>
            </a:r>
            <a:r>
              <a:rPr sz="2500" spc="-55" dirty="0"/>
              <a:t> </a:t>
            </a:r>
            <a:r>
              <a:rPr sz="2500" spc="-25" dirty="0"/>
              <a:t>range</a:t>
            </a:r>
            <a:r>
              <a:rPr sz="2500" spc="-55" dirty="0"/>
              <a:t> </a:t>
            </a:r>
            <a:r>
              <a:rPr sz="2500" spc="-10" dirty="0"/>
              <a:t>slider</a:t>
            </a:r>
            <a:endParaRPr sz="2500"/>
          </a:p>
        </p:txBody>
      </p:sp>
      <p:sp>
        <p:nvSpPr>
          <p:cNvPr id="3" name="object 3"/>
          <p:cNvSpPr/>
          <p:nvPr/>
        </p:nvSpPr>
        <p:spPr>
          <a:xfrm>
            <a:off x="-1" y="0"/>
            <a:ext cx="12192000" cy="129539"/>
          </a:xfrm>
          <a:custGeom>
            <a:avLst/>
            <a:gdLst/>
            <a:ahLst/>
            <a:cxnLst/>
            <a:rect l="l" t="t" r="r" b="b"/>
            <a:pathLst>
              <a:path w="12192000" h="129539">
                <a:moveTo>
                  <a:pt x="12192001" y="0"/>
                </a:moveTo>
                <a:lnTo>
                  <a:pt x="0" y="0"/>
                </a:lnTo>
                <a:lnTo>
                  <a:pt x="0" y="129540"/>
                </a:lnTo>
                <a:lnTo>
                  <a:pt x="12192001" y="129540"/>
                </a:lnTo>
                <a:lnTo>
                  <a:pt x="1219200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913" y="2037191"/>
            <a:ext cx="11028591" cy="35760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78844" y="6472872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pPr marL="38100">
                <a:lnSpc>
                  <a:spcPts val="1240"/>
                </a:lnSpc>
              </a:pPr>
              <a:t>41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394" y="342873"/>
            <a:ext cx="11266805" cy="2191385"/>
            <a:chOff x="533394" y="342873"/>
            <a:chExt cx="11266805" cy="21913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94" y="342873"/>
              <a:ext cx="11266177" cy="219078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6260" y="365759"/>
              <a:ext cx="11163300" cy="2087880"/>
            </a:xfrm>
            <a:custGeom>
              <a:avLst/>
              <a:gdLst/>
              <a:ahLst/>
              <a:cxnLst/>
              <a:rect l="l" t="t" r="r" b="b"/>
              <a:pathLst>
                <a:path w="11163300" h="2087880">
                  <a:moveTo>
                    <a:pt x="11163300" y="0"/>
                  </a:moveTo>
                  <a:lnTo>
                    <a:pt x="0" y="0"/>
                  </a:lnTo>
                  <a:lnTo>
                    <a:pt x="0" y="2087880"/>
                  </a:lnTo>
                  <a:lnTo>
                    <a:pt x="11163300" y="2087880"/>
                  </a:lnTo>
                  <a:lnTo>
                    <a:pt x="11163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6260" y="365759"/>
              <a:ext cx="11163300" cy="2087880"/>
            </a:xfrm>
            <a:custGeom>
              <a:avLst/>
              <a:gdLst/>
              <a:ahLst/>
              <a:cxnLst/>
              <a:rect l="l" t="t" r="r" b="b"/>
              <a:pathLst>
                <a:path w="11163300" h="2087880">
                  <a:moveTo>
                    <a:pt x="0" y="2087880"/>
                  </a:moveTo>
                  <a:lnTo>
                    <a:pt x="11163300" y="2087880"/>
                  </a:lnTo>
                  <a:lnTo>
                    <a:pt x="11163300" y="0"/>
                  </a:lnTo>
                  <a:lnTo>
                    <a:pt x="0" y="0"/>
                  </a:lnTo>
                  <a:lnTo>
                    <a:pt x="0" y="2087880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6172" y="807021"/>
            <a:ext cx="2626360" cy="109664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 marR="5080">
              <a:lnSpc>
                <a:spcPts val="3960"/>
              </a:lnSpc>
              <a:spcBef>
                <a:spcPts val="655"/>
              </a:spcBef>
            </a:pPr>
            <a:r>
              <a:rPr spc="-110" dirty="0"/>
              <a:t>Classification </a:t>
            </a:r>
            <a:r>
              <a:rPr spc="-50" dirty="0"/>
              <a:t>Accuracy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87680" y="678180"/>
            <a:ext cx="9494520" cy="5928360"/>
            <a:chOff x="487680" y="678180"/>
            <a:chExt cx="9494520" cy="5928360"/>
          </a:xfrm>
        </p:grpSpPr>
        <p:sp>
          <p:nvSpPr>
            <p:cNvPr id="8" name="object 8"/>
            <p:cNvSpPr/>
            <p:nvPr/>
          </p:nvSpPr>
          <p:spPr>
            <a:xfrm>
              <a:off x="487680" y="1059180"/>
              <a:ext cx="129539" cy="701040"/>
            </a:xfrm>
            <a:custGeom>
              <a:avLst/>
              <a:gdLst/>
              <a:ahLst/>
              <a:cxnLst/>
              <a:rect l="l" t="t" r="r" b="b"/>
              <a:pathLst>
                <a:path w="129540" h="701039">
                  <a:moveTo>
                    <a:pt x="129539" y="0"/>
                  </a:moveTo>
                  <a:lnTo>
                    <a:pt x="0" y="0"/>
                  </a:lnTo>
                  <a:lnTo>
                    <a:pt x="0" y="701039"/>
                  </a:lnTo>
                  <a:lnTo>
                    <a:pt x="129539" y="701039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68239" y="678180"/>
              <a:ext cx="15240" cy="1463040"/>
            </a:xfrm>
            <a:custGeom>
              <a:avLst/>
              <a:gdLst/>
              <a:ahLst/>
              <a:cxnLst/>
              <a:rect l="l" t="t" r="r" b="b"/>
              <a:pathLst>
                <a:path w="15239" h="1463039">
                  <a:moveTo>
                    <a:pt x="15239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5239" y="1463039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2180" y="2567940"/>
              <a:ext cx="7780020" cy="40386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433314" y="1194117"/>
            <a:ext cx="3559175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10" dirty="0">
                <a:latin typeface="Microsoft Sans Serif"/>
                <a:cs typeface="Microsoft Sans Serif"/>
              </a:rPr>
              <a:t>They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got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114" dirty="0">
                <a:latin typeface="Microsoft Sans Serif"/>
                <a:cs typeface="Microsoft Sans Serif"/>
              </a:rPr>
              <a:t>same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accuracy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04244" y="6434772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070163"/>
            <a:ext cx="5328285" cy="2042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2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SVM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 between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17258"/>
            <a:ext cx="3392170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95" dirty="0"/>
              <a:t>Confusion</a:t>
            </a:r>
            <a:r>
              <a:rPr spc="-105" dirty="0"/>
              <a:t> </a:t>
            </a:r>
            <a:r>
              <a:rPr spc="-5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0819" y="1882139"/>
            <a:ext cx="4282439" cy="30937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44</a:t>
            </a:fld>
            <a:endParaRPr spc="6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339151"/>
            <a:ext cx="10349230" cy="345059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conclude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that: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site.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0" dirty="0">
                <a:latin typeface="Microsoft Sans Serif"/>
                <a:cs typeface="Microsoft Sans Serif"/>
              </a:rPr>
              <a:t>Launch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success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rate</a:t>
            </a:r>
            <a:r>
              <a:rPr sz="2200" spc="4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started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to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increase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in </a:t>
            </a:r>
            <a:r>
              <a:rPr sz="2200" spc="95" dirty="0">
                <a:latin typeface="Microsoft Sans Serif"/>
                <a:cs typeface="Microsoft Sans Serif"/>
              </a:rPr>
              <a:t>2013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till</a:t>
            </a:r>
            <a:r>
              <a:rPr sz="2200" spc="40" dirty="0">
                <a:latin typeface="Microsoft Sans Serif"/>
                <a:cs typeface="Microsoft Sans Serif"/>
              </a:rPr>
              <a:t> 2020.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latin typeface="Microsoft Sans Serif"/>
                <a:cs typeface="Microsoft Sans Serif"/>
              </a:rPr>
              <a:t>ES-</a:t>
            </a:r>
            <a:r>
              <a:rPr sz="2200" dirty="0">
                <a:latin typeface="Microsoft Sans Serif"/>
                <a:cs typeface="Microsoft Sans Serif"/>
              </a:rPr>
              <a:t>L1,</a:t>
            </a:r>
            <a:r>
              <a:rPr sz="2200" spc="-145" dirty="0">
                <a:latin typeface="Microsoft Sans Serif"/>
                <a:cs typeface="Microsoft Sans Serif"/>
              </a:rPr>
              <a:t> </a:t>
            </a:r>
            <a:r>
              <a:rPr sz="2200" spc="-229" dirty="0">
                <a:latin typeface="Microsoft Sans Serif"/>
                <a:cs typeface="Microsoft Sans Serif"/>
              </a:rPr>
              <a:t>GEO,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175" dirty="0">
                <a:latin typeface="Microsoft Sans Serif"/>
                <a:cs typeface="Microsoft Sans Serif"/>
              </a:rPr>
              <a:t>HEO,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210" dirty="0">
                <a:latin typeface="Microsoft Sans Serif"/>
                <a:cs typeface="Microsoft Sans Serif"/>
              </a:rPr>
              <a:t>SSO,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spc="-160" dirty="0">
                <a:latin typeface="Microsoft Sans Serif"/>
                <a:cs typeface="Microsoft Sans Serif"/>
              </a:rPr>
              <a:t>VLEO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had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most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sites.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considered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45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17258"/>
            <a:ext cx="2419985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25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46</a:t>
            </a:fld>
            <a:endParaRPr spc="60" dirty="0"/>
          </a:p>
        </p:txBody>
      </p:sp>
      <p:sp>
        <p:nvSpPr>
          <p:cNvPr id="2" name="object 2"/>
          <p:cNvSpPr txBox="1"/>
          <p:nvPr/>
        </p:nvSpPr>
        <p:spPr>
          <a:xfrm>
            <a:off x="849312" y="1871916"/>
            <a:ext cx="2444115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0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GitHub</a:t>
            </a:r>
            <a:r>
              <a:rPr sz="2200"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22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Repository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159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20"/>
              </a:spcBef>
            </a:pPr>
            <a:r>
              <a:rPr spc="-55" dirty="0"/>
              <a:t>Appendix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3306" y="6396354"/>
            <a:ext cx="14986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12811"/>
            <a:ext cx="8373109" cy="451866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698500" algn="l"/>
              </a:tabLst>
            </a:pP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Wikipedia.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8500" algn="l"/>
              </a:tabLst>
            </a:pPr>
            <a:r>
              <a:rPr sz="19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One-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hot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applied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698500" algn="l"/>
              </a:tabLst>
            </a:pP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9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6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159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14716"/>
            <a:ext cx="10075545" cy="386587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0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Char char="-"/>
              <a:tabLst>
                <a:tab pos="698500" algn="l"/>
              </a:tabLst>
            </a:pP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Utilising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receive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API,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gathered.</a:t>
            </a:r>
            <a:endParaRPr sz="19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385"/>
              </a:spcBef>
              <a:buChar char="-"/>
              <a:tabLst>
                <a:tab pos="698500" algn="l"/>
                <a:tab pos="1354455" algn="l"/>
                <a:tab pos="1781175" algn="l"/>
                <a:tab pos="2414270" algn="l"/>
                <a:tab pos="3496945" algn="l"/>
                <a:tab pos="4465320" algn="l"/>
                <a:tab pos="4946015" algn="l"/>
                <a:tab pos="5295900" algn="l"/>
                <a:tab pos="6188075" algn="l"/>
                <a:tab pos="6653530" algn="l"/>
                <a:tab pos="7728584" algn="l"/>
                <a:tab pos="8628380" algn="l"/>
                <a:tab pos="8994140" algn="l"/>
                <a:tab pos="9672955" algn="l"/>
              </a:tabLst>
            </a:pP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Next,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the.json()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function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decode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content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JSON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the.json_normalize()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Dataframe.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Char char="-"/>
              <a:tabLst>
                <a:tab pos="698500" algn="l"/>
              </a:tabLst>
            </a:pP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that,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cleaned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looked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values,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and,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needed,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filled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them</a:t>
            </a:r>
            <a:endParaRPr sz="19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in.</a:t>
            </a:r>
            <a:endParaRPr sz="19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385"/>
              </a:spcBef>
              <a:buChar char="-"/>
              <a:tabLst>
                <a:tab pos="698500" algn="l"/>
              </a:tabLst>
            </a:pP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Additionally,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9.</a:t>
            </a:r>
            <a:endParaRPr sz="19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385"/>
              </a:spcBef>
              <a:buChar char="-"/>
              <a:tabLst>
                <a:tab pos="698500" algn="l"/>
              </a:tabLst>
            </a:pP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9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HTML</a:t>
            </a:r>
            <a:r>
              <a:rPr sz="19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containing</a:t>
            </a:r>
            <a:r>
              <a:rPr sz="19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records,</a:t>
            </a:r>
            <a:r>
              <a:rPr sz="19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</a:t>
            </a:r>
            <a:r>
              <a:rPr sz="19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it,</a:t>
            </a:r>
            <a:r>
              <a:rPr sz="19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 transform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so that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examined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7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159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20"/>
              </a:spcBef>
            </a:pPr>
            <a:r>
              <a:rPr spc="-55" dirty="0"/>
              <a:t>Data</a:t>
            </a:r>
            <a:r>
              <a:rPr spc="-175" dirty="0"/>
              <a:t> </a:t>
            </a:r>
            <a:r>
              <a:rPr spc="-7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112" y="1812607"/>
            <a:ext cx="4221480" cy="25609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2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requested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some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basic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formatting.</a:t>
            </a:r>
            <a:endParaRPr sz="2200">
              <a:latin typeface="Microsoft Sans Serif"/>
              <a:cs typeface="Microsoft Sans Serif"/>
            </a:endParaRPr>
          </a:p>
          <a:p>
            <a:pPr marL="241300" marR="761365" indent="-228600">
              <a:lnSpc>
                <a:spcPct val="100000"/>
              </a:lnSpc>
              <a:spcBef>
                <a:spcPts val="145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Notebook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16178"/>
            <a:ext cx="5864860" cy="593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5" dirty="0"/>
              <a:t>Data</a:t>
            </a:r>
            <a:r>
              <a:rPr spc="-85" dirty="0"/>
              <a:t> </a:t>
            </a:r>
            <a:r>
              <a:rPr spc="-55" dirty="0"/>
              <a:t>Collection</a:t>
            </a:r>
            <a:r>
              <a:rPr spc="-5" dirty="0"/>
              <a:t> </a:t>
            </a:r>
            <a:r>
              <a:rPr spc="770" dirty="0"/>
              <a:t>–</a:t>
            </a:r>
            <a:r>
              <a:rPr spc="-30" dirty="0"/>
              <a:t> </a:t>
            </a:r>
            <a:r>
              <a:rPr spc="-260" dirty="0"/>
              <a:t>SpaceX</a:t>
            </a:r>
            <a:r>
              <a:rPr spc="10" dirty="0"/>
              <a:t> </a:t>
            </a:r>
            <a:r>
              <a:rPr spc="-140" dirty="0"/>
              <a:t>API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9700" y="2026920"/>
            <a:ext cx="6736080" cy="28041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8</a:t>
            </a:fld>
            <a:endParaRPr spc="6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112" y="1489138"/>
            <a:ext cx="4460240" cy="273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1300" marR="132080" indent="-228600">
              <a:lnSpc>
                <a:spcPct val="100000"/>
              </a:lnSpc>
              <a:spcBef>
                <a:spcPts val="12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Falcon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dataframe.</a:t>
            </a:r>
            <a:endParaRPr sz="2200">
              <a:latin typeface="Microsoft Sans Serif"/>
              <a:cs typeface="Microsoft Sans Serif"/>
            </a:endParaRPr>
          </a:p>
          <a:p>
            <a:pPr marL="241300" marR="1000125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Notebook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5876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125"/>
              </a:spcBef>
            </a:pPr>
            <a:r>
              <a:rPr spc="-55" dirty="0"/>
              <a:t>Data</a:t>
            </a:r>
            <a:r>
              <a:rPr spc="-95" dirty="0"/>
              <a:t> </a:t>
            </a:r>
            <a:r>
              <a:rPr spc="-55" dirty="0"/>
              <a:t>Collection</a:t>
            </a:r>
            <a:r>
              <a:rPr spc="-75" dirty="0"/>
              <a:t> </a:t>
            </a:r>
            <a:r>
              <a:rPr dirty="0"/>
              <a:t>-</a:t>
            </a:r>
            <a:r>
              <a:rPr spc="-55" dirty="0"/>
              <a:t> </a:t>
            </a:r>
            <a:r>
              <a:rPr spc="-95" dirty="0"/>
              <a:t>Scraping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2600" y="2019300"/>
            <a:ext cx="6484620" cy="32308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0"/>
              </a:lnSpc>
            </a:pPr>
            <a:fld id="{81D60167-4931-47E6-BA6A-407CBD079E47}" type="slidenum">
              <a:rPr spc="60" dirty="0"/>
              <a:pPr marL="38100">
                <a:lnSpc>
                  <a:spcPts val="1860"/>
                </a:lnSpc>
              </a:pPr>
              <a:t>9</a:t>
            </a:fld>
            <a:endParaRPr spc="6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1487</Words>
  <Application>Microsoft Office PowerPoint</Application>
  <PresentationFormat>Custom</PresentationFormat>
  <Paragraphs>188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Slide 1</vt:lpstr>
      <vt:lpstr>Outline</vt:lpstr>
      <vt:lpstr>Executive Summary</vt:lpstr>
      <vt:lpstr>Introduction</vt:lpstr>
      <vt:lpstr>Slide 5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Slide 17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Slide 34</vt:lpstr>
      <vt:lpstr>All launch sites global map markers</vt:lpstr>
      <vt:lpstr>Markers showing launch sites with color labels</vt:lpstr>
      <vt:lpstr>Launch Site distance to landmarks</vt:lpstr>
      <vt:lpstr>Slide 38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payload selected in the range slider</vt:lpstr>
      <vt:lpstr>Slide 42</vt:lpstr>
      <vt:lpstr>Classification Accuracy</vt:lpstr>
      <vt:lpstr>Confusion Matrix</vt:lpstr>
      <vt:lpstr>Conclusions</vt:lpstr>
      <vt:lpstr>Appendix</vt:lpstr>
      <vt:lpstr>Slide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Kirollos Ehab</dc:creator>
  <cp:lastModifiedBy>Windows User</cp:lastModifiedBy>
  <cp:revision>2</cp:revision>
  <dcterms:created xsi:type="dcterms:W3CDTF">2024-02-05T19:57:57Z</dcterms:created>
  <dcterms:modified xsi:type="dcterms:W3CDTF">2024-02-10T17:56:33Z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2024-02-03T00:00:00Z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2024-02-05T00:00:00Z</vt:filetime>
  </property>
  <property fmtid="{D5CDD505-2E9C-101B-9397-08002B2CF9AE}" pid="5" name="Producer">
    <vt:lpwstr>Microsoft® PowerPoint® LTSC</vt:lpwstr>
  </property>
</Properties>
</file>